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9" r:id="rId2"/>
  </p:sldMasterIdLst>
  <p:notesMasterIdLst>
    <p:notesMasterId r:id="rId15"/>
  </p:notesMasterIdLst>
  <p:sldIdLst>
    <p:sldId id="256" r:id="rId3"/>
    <p:sldId id="264" r:id="rId4"/>
    <p:sldId id="302" r:id="rId5"/>
    <p:sldId id="303" r:id="rId6"/>
    <p:sldId id="262" r:id="rId7"/>
    <p:sldId id="267" r:id="rId8"/>
    <p:sldId id="295" r:id="rId9"/>
    <p:sldId id="300" r:id="rId10"/>
    <p:sldId id="293" r:id="rId11"/>
    <p:sldId id="291" r:id="rId12"/>
    <p:sldId id="265" r:id="rId13"/>
    <p:sldId id="258" r:id="rId14"/>
  </p:sldIdLst>
  <p:sldSz cx="12192000" cy="6858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bold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30C2B"/>
    <a:srgbClr val="000000"/>
    <a:srgbClr val="FCFCFC"/>
    <a:srgbClr val="C4B3A4"/>
    <a:srgbClr val="FFFFFF"/>
    <a:srgbClr val="EEE7E2"/>
    <a:srgbClr val="CCCCCC"/>
    <a:srgbClr val="EBE6E1"/>
    <a:srgbClr val="E5D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0472E-DE0B-4FDD-B196-625B4827BB8D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76F96E-8695-4012-92A0-741FC2FA4C0D}">
      <dgm:prSet/>
      <dgm:spPr/>
      <dgm:t>
        <a:bodyPr/>
        <a:lstStyle/>
        <a:p>
          <a:r>
            <a:rPr lang="es-MX" b="1" i="0" baseline="0" dirty="0"/>
            <a:t>Físicos</a:t>
          </a:r>
          <a:r>
            <a:rPr lang="es-MX" b="0" i="0" baseline="0" dirty="0"/>
            <a:t>:</a:t>
          </a:r>
          <a:endParaRPr lang="en-US" dirty="0"/>
        </a:p>
      </dgm:t>
    </dgm:pt>
    <dgm:pt modelId="{B8D06FF3-B0EA-4BFC-A3DF-7A8050D55ABC}" type="parTrans" cxnId="{7BA37A1B-C397-458E-AE5B-D6CDA1301DB9}">
      <dgm:prSet/>
      <dgm:spPr/>
      <dgm:t>
        <a:bodyPr/>
        <a:lstStyle/>
        <a:p>
          <a:endParaRPr lang="en-US"/>
        </a:p>
      </dgm:t>
    </dgm:pt>
    <dgm:pt modelId="{21AF1575-7DA8-45D8-A3F0-5262B39E587A}" type="sibTrans" cxnId="{7BA37A1B-C397-458E-AE5B-D6CDA1301DB9}">
      <dgm:prSet/>
      <dgm:spPr/>
      <dgm:t>
        <a:bodyPr/>
        <a:lstStyle/>
        <a:p>
          <a:endParaRPr lang="en-US"/>
        </a:p>
      </dgm:t>
    </dgm:pt>
    <dgm:pt modelId="{A01EB826-0F55-4855-96F8-7751D7BBE364}">
      <dgm:prSet/>
      <dgm:spPr/>
      <dgm:t>
        <a:bodyPr/>
        <a:lstStyle/>
        <a:p>
          <a:r>
            <a:rPr lang="es-MX" b="1" i="0" baseline="0" dirty="0"/>
            <a:t>Descripción</a:t>
          </a:r>
          <a:r>
            <a:rPr lang="es-MX" b="0" i="0" baseline="0" dirty="0"/>
            <a:t>: Lesiones causadas por movimientos repetitivos, posturas inadecuadas, y el manejo de equipos pesados.</a:t>
          </a:r>
          <a:endParaRPr lang="en-US" dirty="0"/>
        </a:p>
      </dgm:t>
    </dgm:pt>
    <dgm:pt modelId="{34128979-EC29-49C7-B416-1F1CF22F65C8}" type="parTrans" cxnId="{D7FFA899-B0D8-4CA3-8FD4-18A606F2A940}">
      <dgm:prSet/>
      <dgm:spPr/>
      <dgm:t>
        <a:bodyPr/>
        <a:lstStyle/>
        <a:p>
          <a:endParaRPr lang="en-US"/>
        </a:p>
      </dgm:t>
    </dgm:pt>
    <dgm:pt modelId="{BE80FB44-EC79-4847-8042-8B1373900B26}" type="sibTrans" cxnId="{D7FFA899-B0D8-4CA3-8FD4-18A606F2A940}">
      <dgm:prSet/>
      <dgm:spPr/>
      <dgm:t>
        <a:bodyPr/>
        <a:lstStyle/>
        <a:p>
          <a:endParaRPr lang="en-US"/>
        </a:p>
      </dgm:t>
    </dgm:pt>
    <dgm:pt modelId="{5A1DFB3D-CF9B-4BD8-B31C-3C12B76DB697}">
      <dgm:prSet/>
      <dgm:spPr/>
      <dgm:t>
        <a:bodyPr/>
        <a:lstStyle/>
        <a:p>
          <a:r>
            <a:rPr lang="es-MX" b="1" i="0" baseline="0" dirty="0"/>
            <a:t>Ejemplos</a:t>
          </a:r>
          <a:r>
            <a:rPr lang="es-MX" b="0" i="0" baseline="0" dirty="0"/>
            <a:t>: Dolores musculares, lesiones en la espalda, caídas y resbalones.</a:t>
          </a:r>
          <a:endParaRPr lang="en-US" dirty="0"/>
        </a:p>
      </dgm:t>
    </dgm:pt>
    <dgm:pt modelId="{8159514B-B98C-4D69-BA9C-099AFE56B574}" type="parTrans" cxnId="{351A7391-09D4-418E-A5E3-D0679AC19FF8}">
      <dgm:prSet/>
      <dgm:spPr/>
      <dgm:t>
        <a:bodyPr/>
        <a:lstStyle/>
        <a:p>
          <a:endParaRPr lang="en-US"/>
        </a:p>
      </dgm:t>
    </dgm:pt>
    <dgm:pt modelId="{EE37FCA2-E6FE-42CB-B66F-9F0FFBE08A99}" type="sibTrans" cxnId="{351A7391-09D4-418E-A5E3-D0679AC19FF8}">
      <dgm:prSet/>
      <dgm:spPr/>
      <dgm:t>
        <a:bodyPr/>
        <a:lstStyle/>
        <a:p>
          <a:endParaRPr lang="en-US"/>
        </a:p>
      </dgm:t>
    </dgm:pt>
    <dgm:pt modelId="{A195C26E-0F88-4793-BE65-5E48CA5D5C46}">
      <dgm:prSet/>
      <dgm:spPr/>
      <dgm:t>
        <a:bodyPr/>
        <a:lstStyle/>
        <a:p>
          <a:r>
            <a:rPr lang="es-MX" b="1" i="0" baseline="0" dirty="0"/>
            <a:t>Prevención</a:t>
          </a:r>
          <a:r>
            <a:rPr lang="es-MX" b="0" i="0" baseline="0" dirty="0"/>
            <a:t>: Entrenamiento en técnicas de levantamiento seguro, uso de equipos ergonómicos, mantenimiento de pisos secos y limpios.</a:t>
          </a:r>
          <a:endParaRPr lang="en-US" dirty="0"/>
        </a:p>
      </dgm:t>
    </dgm:pt>
    <dgm:pt modelId="{A202D6B4-E17A-45DA-986F-7E4BBA16FBF8}" type="parTrans" cxnId="{83075522-B8E7-40E9-A743-A18707214DCF}">
      <dgm:prSet/>
      <dgm:spPr/>
      <dgm:t>
        <a:bodyPr/>
        <a:lstStyle/>
        <a:p>
          <a:endParaRPr lang="en-US"/>
        </a:p>
      </dgm:t>
    </dgm:pt>
    <dgm:pt modelId="{CF5BBDD3-1EAE-4D3A-B666-458C31E4626C}" type="sibTrans" cxnId="{83075522-B8E7-40E9-A743-A18707214DCF}">
      <dgm:prSet/>
      <dgm:spPr/>
      <dgm:t>
        <a:bodyPr/>
        <a:lstStyle/>
        <a:p>
          <a:endParaRPr lang="en-US"/>
        </a:p>
      </dgm:t>
    </dgm:pt>
    <dgm:pt modelId="{E48119F0-22FB-4DFF-A5C1-EB481E74669E}">
      <dgm:prSet/>
      <dgm:spPr/>
      <dgm:t>
        <a:bodyPr/>
        <a:lstStyle/>
        <a:p>
          <a:r>
            <a:rPr lang="es-MX" b="1" i="0" baseline="0" dirty="0"/>
            <a:t>Ergonómicos</a:t>
          </a:r>
          <a:r>
            <a:rPr lang="es-MX" b="0" i="0" baseline="0" dirty="0"/>
            <a:t>:</a:t>
          </a:r>
          <a:endParaRPr lang="en-US" dirty="0"/>
        </a:p>
      </dgm:t>
    </dgm:pt>
    <dgm:pt modelId="{2891A09C-8E03-4CEE-8B11-D856D861F725}" type="parTrans" cxnId="{3C7D22BE-B53E-4D83-AB69-06EB3C84627B}">
      <dgm:prSet/>
      <dgm:spPr/>
      <dgm:t>
        <a:bodyPr/>
        <a:lstStyle/>
        <a:p>
          <a:endParaRPr lang="en-US"/>
        </a:p>
      </dgm:t>
    </dgm:pt>
    <dgm:pt modelId="{4F5E6AD5-EB4C-4248-ACAF-12ECF6B6C6BA}" type="sibTrans" cxnId="{3C7D22BE-B53E-4D83-AB69-06EB3C84627B}">
      <dgm:prSet/>
      <dgm:spPr/>
      <dgm:t>
        <a:bodyPr/>
        <a:lstStyle/>
        <a:p>
          <a:endParaRPr lang="en-US"/>
        </a:p>
      </dgm:t>
    </dgm:pt>
    <dgm:pt modelId="{0568AC2E-D678-47A5-8C11-1799FFD27884}">
      <dgm:prSet/>
      <dgm:spPr/>
      <dgm:t>
        <a:bodyPr/>
        <a:lstStyle/>
        <a:p>
          <a:r>
            <a:rPr lang="es-MX" b="1" i="0" baseline="0" dirty="0"/>
            <a:t>Descripción</a:t>
          </a:r>
          <a:r>
            <a:rPr lang="es-MX" b="0" i="0" baseline="0" dirty="0"/>
            <a:t>: Riesgos asociados con la ergonomía inadecuada en el uso de herramientas o equipos.</a:t>
          </a:r>
          <a:endParaRPr lang="en-US" dirty="0"/>
        </a:p>
      </dgm:t>
    </dgm:pt>
    <dgm:pt modelId="{087A82ED-C933-48AF-83CC-38107D96CF32}" type="parTrans" cxnId="{0BB06722-73B8-494B-8612-0A3F0F4A93BF}">
      <dgm:prSet/>
      <dgm:spPr/>
      <dgm:t>
        <a:bodyPr/>
        <a:lstStyle/>
        <a:p>
          <a:endParaRPr lang="en-US"/>
        </a:p>
      </dgm:t>
    </dgm:pt>
    <dgm:pt modelId="{FF2F583D-3022-4B66-A84D-ADA1EE9BFBEF}" type="sibTrans" cxnId="{0BB06722-73B8-494B-8612-0A3F0F4A93BF}">
      <dgm:prSet/>
      <dgm:spPr/>
      <dgm:t>
        <a:bodyPr/>
        <a:lstStyle/>
        <a:p>
          <a:endParaRPr lang="en-US"/>
        </a:p>
      </dgm:t>
    </dgm:pt>
    <dgm:pt modelId="{4F194F94-538A-495E-B58D-E8C7EE7CDDF2}">
      <dgm:prSet/>
      <dgm:spPr/>
      <dgm:t>
        <a:bodyPr/>
        <a:lstStyle/>
        <a:p>
          <a:r>
            <a:rPr lang="es-MX" b="1" i="0" baseline="0"/>
            <a:t>Ejemplos</a:t>
          </a:r>
          <a:r>
            <a:rPr lang="es-MX" b="0" i="0" baseline="0"/>
            <a:t>: Uso prolongado de equipos manuales, posturas forzadas durante la limpieza.</a:t>
          </a:r>
          <a:endParaRPr lang="en-US"/>
        </a:p>
      </dgm:t>
    </dgm:pt>
    <dgm:pt modelId="{07E836F5-0447-4566-A81C-62D93000720A}" type="parTrans" cxnId="{1E461638-CA0B-4C80-966E-DCCD31823FDD}">
      <dgm:prSet/>
      <dgm:spPr/>
      <dgm:t>
        <a:bodyPr/>
        <a:lstStyle/>
        <a:p>
          <a:endParaRPr lang="en-US"/>
        </a:p>
      </dgm:t>
    </dgm:pt>
    <dgm:pt modelId="{1373799F-7970-4434-8BB5-8A08B935185E}" type="sibTrans" cxnId="{1E461638-CA0B-4C80-966E-DCCD31823FDD}">
      <dgm:prSet/>
      <dgm:spPr/>
      <dgm:t>
        <a:bodyPr/>
        <a:lstStyle/>
        <a:p>
          <a:endParaRPr lang="en-US"/>
        </a:p>
      </dgm:t>
    </dgm:pt>
    <dgm:pt modelId="{26796AE1-D553-4C3E-9BAB-07D18957EF65}">
      <dgm:prSet/>
      <dgm:spPr/>
      <dgm:t>
        <a:bodyPr/>
        <a:lstStyle/>
        <a:p>
          <a:r>
            <a:rPr lang="es-MX" b="1" i="0" baseline="0" dirty="0"/>
            <a:t>Prevención</a:t>
          </a:r>
          <a:r>
            <a:rPr lang="es-MX" b="0" i="0" baseline="0" dirty="0"/>
            <a:t>: Diseño de estaciones de trabajo personalizadas, selección de herramientas ergonómicas, rotación de tareas.</a:t>
          </a:r>
          <a:endParaRPr lang="en-US" dirty="0"/>
        </a:p>
      </dgm:t>
    </dgm:pt>
    <dgm:pt modelId="{71C7CE0E-7B1E-49EB-9EF2-20CC6C47D899}" type="parTrans" cxnId="{3D3E3F00-37D2-44DE-AD4B-86BE7C813F0C}">
      <dgm:prSet/>
      <dgm:spPr/>
      <dgm:t>
        <a:bodyPr/>
        <a:lstStyle/>
        <a:p>
          <a:endParaRPr lang="en-US"/>
        </a:p>
      </dgm:t>
    </dgm:pt>
    <dgm:pt modelId="{2C908A1D-7202-42D9-86B3-A25521599609}" type="sibTrans" cxnId="{3D3E3F00-37D2-44DE-AD4B-86BE7C813F0C}">
      <dgm:prSet/>
      <dgm:spPr/>
      <dgm:t>
        <a:bodyPr/>
        <a:lstStyle/>
        <a:p>
          <a:endParaRPr lang="en-US"/>
        </a:p>
      </dgm:t>
    </dgm:pt>
    <dgm:pt modelId="{C7933A63-8CEF-409D-8DE5-87152EC02B0C}">
      <dgm:prSet/>
      <dgm:spPr/>
      <dgm:t>
        <a:bodyPr/>
        <a:lstStyle/>
        <a:p>
          <a:r>
            <a:rPr lang="es-MX" b="1" i="0" baseline="0"/>
            <a:t>Psicosociales</a:t>
          </a:r>
          <a:r>
            <a:rPr lang="es-MX" b="0" i="0" baseline="0"/>
            <a:t>:</a:t>
          </a:r>
          <a:endParaRPr lang="en-US"/>
        </a:p>
      </dgm:t>
    </dgm:pt>
    <dgm:pt modelId="{80788C99-2A35-4904-BFAF-0713AC8DA30A}" type="parTrans" cxnId="{B2412E12-D073-42E8-A4D1-FC8D6AEDB6FC}">
      <dgm:prSet/>
      <dgm:spPr/>
      <dgm:t>
        <a:bodyPr/>
        <a:lstStyle/>
        <a:p>
          <a:endParaRPr lang="en-US"/>
        </a:p>
      </dgm:t>
    </dgm:pt>
    <dgm:pt modelId="{B5A857FA-7299-4861-8DC7-9BEC7C29CC39}" type="sibTrans" cxnId="{B2412E12-D073-42E8-A4D1-FC8D6AEDB6FC}">
      <dgm:prSet/>
      <dgm:spPr/>
      <dgm:t>
        <a:bodyPr/>
        <a:lstStyle/>
        <a:p>
          <a:endParaRPr lang="en-US"/>
        </a:p>
      </dgm:t>
    </dgm:pt>
    <dgm:pt modelId="{C58D16C8-5869-4057-B4C4-037D7D03C91D}">
      <dgm:prSet/>
      <dgm:spPr/>
      <dgm:t>
        <a:bodyPr/>
        <a:lstStyle/>
        <a:p>
          <a:r>
            <a:rPr lang="es-MX" b="1" i="0" baseline="0"/>
            <a:t>Descripción</a:t>
          </a:r>
          <a:r>
            <a:rPr lang="es-MX" b="0" i="0" baseline="0"/>
            <a:t>: Estrés o problemas de salud mental derivados de presiones laborales o falta de apoyo.</a:t>
          </a:r>
          <a:endParaRPr lang="en-US"/>
        </a:p>
      </dgm:t>
    </dgm:pt>
    <dgm:pt modelId="{8C6B4809-6E1A-48E7-A9D3-FEABFDEE2B38}" type="parTrans" cxnId="{14834393-ADCA-465F-A585-9B6417AC8BED}">
      <dgm:prSet/>
      <dgm:spPr/>
      <dgm:t>
        <a:bodyPr/>
        <a:lstStyle/>
        <a:p>
          <a:endParaRPr lang="en-US"/>
        </a:p>
      </dgm:t>
    </dgm:pt>
    <dgm:pt modelId="{E501D0BA-20C8-416F-895C-AA15106A8FC7}" type="sibTrans" cxnId="{14834393-ADCA-465F-A585-9B6417AC8BED}">
      <dgm:prSet/>
      <dgm:spPr/>
      <dgm:t>
        <a:bodyPr/>
        <a:lstStyle/>
        <a:p>
          <a:endParaRPr lang="en-US"/>
        </a:p>
      </dgm:t>
    </dgm:pt>
    <dgm:pt modelId="{5EAE7EF4-1235-4CE8-8E7C-F767A497857C}">
      <dgm:prSet/>
      <dgm:spPr/>
      <dgm:t>
        <a:bodyPr/>
        <a:lstStyle/>
        <a:p>
          <a:r>
            <a:rPr lang="es-MX" b="1" i="0" baseline="0"/>
            <a:t>Ejemplos</a:t>
          </a:r>
          <a:r>
            <a:rPr lang="es-MX" b="0" i="0" baseline="0"/>
            <a:t>: Estrés por carga de trabajo excesiva, conflicto con colegas o supervisores.</a:t>
          </a:r>
          <a:endParaRPr lang="en-US"/>
        </a:p>
      </dgm:t>
    </dgm:pt>
    <dgm:pt modelId="{B085519A-31C4-4388-9C26-B8440BAFC1BD}" type="parTrans" cxnId="{ADC42722-E0D6-4859-B8EE-182B57FF875C}">
      <dgm:prSet/>
      <dgm:spPr/>
      <dgm:t>
        <a:bodyPr/>
        <a:lstStyle/>
        <a:p>
          <a:endParaRPr lang="en-US"/>
        </a:p>
      </dgm:t>
    </dgm:pt>
    <dgm:pt modelId="{28E3D89A-FC02-41E2-BBEA-4E81D5CAC9EB}" type="sibTrans" cxnId="{ADC42722-E0D6-4859-B8EE-182B57FF875C}">
      <dgm:prSet/>
      <dgm:spPr/>
      <dgm:t>
        <a:bodyPr/>
        <a:lstStyle/>
        <a:p>
          <a:endParaRPr lang="en-US"/>
        </a:p>
      </dgm:t>
    </dgm:pt>
    <dgm:pt modelId="{E6A3BBC4-569C-45ED-BD3E-185111F2F3E2}">
      <dgm:prSet/>
      <dgm:spPr/>
      <dgm:t>
        <a:bodyPr/>
        <a:lstStyle/>
        <a:p>
          <a:r>
            <a:rPr lang="es-MX" b="1" i="0" baseline="0"/>
            <a:t>Prevención</a:t>
          </a:r>
          <a:r>
            <a:rPr lang="es-MX" b="0" i="0" baseline="0"/>
            <a:t>: Fomentar un ambiente de trabajo de apoyo, proporcionar acceso a recursos de salud mental, gestionar adecuadamente las cargas de trabajo.</a:t>
          </a:r>
          <a:endParaRPr lang="en-US"/>
        </a:p>
      </dgm:t>
    </dgm:pt>
    <dgm:pt modelId="{1EE8631B-0E83-4C9C-8D8D-D51E5F6BA8B1}" type="parTrans" cxnId="{25F3D8C4-4CBF-4C65-B57A-D83FD7478356}">
      <dgm:prSet/>
      <dgm:spPr/>
      <dgm:t>
        <a:bodyPr/>
        <a:lstStyle/>
        <a:p>
          <a:endParaRPr lang="en-US"/>
        </a:p>
      </dgm:t>
    </dgm:pt>
    <dgm:pt modelId="{5D76B8AB-FD90-4096-85F6-E151563EE297}" type="sibTrans" cxnId="{25F3D8C4-4CBF-4C65-B57A-D83FD7478356}">
      <dgm:prSet/>
      <dgm:spPr/>
      <dgm:t>
        <a:bodyPr/>
        <a:lstStyle/>
        <a:p>
          <a:endParaRPr lang="en-US"/>
        </a:p>
      </dgm:t>
    </dgm:pt>
    <dgm:pt modelId="{ED5E42B0-8AF0-4DD9-835F-C7F42723157E}" type="pres">
      <dgm:prSet presAssocID="{C890472E-DE0B-4FDD-B196-625B4827BB8D}" presName="linear" presStyleCnt="0">
        <dgm:presLayoutVars>
          <dgm:dir/>
          <dgm:animLvl val="lvl"/>
          <dgm:resizeHandles val="exact"/>
        </dgm:presLayoutVars>
      </dgm:prSet>
      <dgm:spPr/>
    </dgm:pt>
    <dgm:pt modelId="{A253C99F-4ACA-4365-943A-14C368E8ED90}" type="pres">
      <dgm:prSet presAssocID="{B276F96E-8695-4012-92A0-741FC2FA4C0D}" presName="parentLin" presStyleCnt="0"/>
      <dgm:spPr/>
    </dgm:pt>
    <dgm:pt modelId="{45AD4FCF-8488-46D8-8D0F-F64FB6360170}" type="pres">
      <dgm:prSet presAssocID="{B276F96E-8695-4012-92A0-741FC2FA4C0D}" presName="parentLeftMargin" presStyleLbl="node1" presStyleIdx="0" presStyleCnt="3"/>
      <dgm:spPr/>
    </dgm:pt>
    <dgm:pt modelId="{A1864C88-8C01-4492-AECF-90956BC4AC30}" type="pres">
      <dgm:prSet presAssocID="{B276F96E-8695-4012-92A0-741FC2FA4C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5CF464-2737-4101-BE29-C8C5980A0C77}" type="pres">
      <dgm:prSet presAssocID="{B276F96E-8695-4012-92A0-741FC2FA4C0D}" presName="negativeSpace" presStyleCnt="0"/>
      <dgm:spPr/>
    </dgm:pt>
    <dgm:pt modelId="{72FB35CB-388B-492C-B288-8CA84A523AF8}" type="pres">
      <dgm:prSet presAssocID="{B276F96E-8695-4012-92A0-741FC2FA4C0D}" presName="childText" presStyleLbl="conFgAcc1" presStyleIdx="0" presStyleCnt="3">
        <dgm:presLayoutVars>
          <dgm:bulletEnabled val="1"/>
        </dgm:presLayoutVars>
      </dgm:prSet>
      <dgm:spPr/>
    </dgm:pt>
    <dgm:pt modelId="{282FC08F-0BB7-4599-BC87-5C608F54F964}" type="pres">
      <dgm:prSet presAssocID="{21AF1575-7DA8-45D8-A3F0-5262B39E587A}" presName="spaceBetweenRectangles" presStyleCnt="0"/>
      <dgm:spPr/>
    </dgm:pt>
    <dgm:pt modelId="{A331FC4D-C38A-4E8F-9FC5-2FC57F22CA3D}" type="pres">
      <dgm:prSet presAssocID="{E48119F0-22FB-4DFF-A5C1-EB481E74669E}" presName="parentLin" presStyleCnt="0"/>
      <dgm:spPr/>
    </dgm:pt>
    <dgm:pt modelId="{0CEE913A-256B-4256-BD5F-F7442BE9C06E}" type="pres">
      <dgm:prSet presAssocID="{E48119F0-22FB-4DFF-A5C1-EB481E74669E}" presName="parentLeftMargin" presStyleLbl="node1" presStyleIdx="0" presStyleCnt="3"/>
      <dgm:spPr/>
    </dgm:pt>
    <dgm:pt modelId="{1ACA5436-4EA6-4994-8E5E-4AE7CF8B6EA2}" type="pres">
      <dgm:prSet presAssocID="{E48119F0-22FB-4DFF-A5C1-EB481E7466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7F41F2-02AC-45DF-B853-B7A94BA01EB5}" type="pres">
      <dgm:prSet presAssocID="{E48119F0-22FB-4DFF-A5C1-EB481E74669E}" presName="negativeSpace" presStyleCnt="0"/>
      <dgm:spPr/>
    </dgm:pt>
    <dgm:pt modelId="{1DC6CF22-11B4-4CFA-B564-4A0B0C8FB65D}" type="pres">
      <dgm:prSet presAssocID="{E48119F0-22FB-4DFF-A5C1-EB481E74669E}" presName="childText" presStyleLbl="conFgAcc1" presStyleIdx="1" presStyleCnt="3">
        <dgm:presLayoutVars>
          <dgm:bulletEnabled val="1"/>
        </dgm:presLayoutVars>
      </dgm:prSet>
      <dgm:spPr/>
    </dgm:pt>
    <dgm:pt modelId="{A9E93991-C0C2-4552-A9E2-0363361C74B0}" type="pres">
      <dgm:prSet presAssocID="{4F5E6AD5-EB4C-4248-ACAF-12ECF6B6C6BA}" presName="spaceBetweenRectangles" presStyleCnt="0"/>
      <dgm:spPr/>
    </dgm:pt>
    <dgm:pt modelId="{BB37BF27-DEAD-4D88-A937-1FFE97EDB4AE}" type="pres">
      <dgm:prSet presAssocID="{C7933A63-8CEF-409D-8DE5-87152EC02B0C}" presName="parentLin" presStyleCnt="0"/>
      <dgm:spPr/>
    </dgm:pt>
    <dgm:pt modelId="{5CBB6F6C-1999-4B80-9661-48814418CB2F}" type="pres">
      <dgm:prSet presAssocID="{C7933A63-8CEF-409D-8DE5-87152EC02B0C}" presName="parentLeftMargin" presStyleLbl="node1" presStyleIdx="1" presStyleCnt="3"/>
      <dgm:spPr/>
    </dgm:pt>
    <dgm:pt modelId="{ECAF3131-F2BF-483B-98CB-77AAB513A30E}" type="pres">
      <dgm:prSet presAssocID="{C7933A63-8CEF-409D-8DE5-87152EC02B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BB87FA0-9491-4CAE-B1C1-B216B0CF51DC}" type="pres">
      <dgm:prSet presAssocID="{C7933A63-8CEF-409D-8DE5-87152EC02B0C}" presName="negativeSpace" presStyleCnt="0"/>
      <dgm:spPr/>
    </dgm:pt>
    <dgm:pt modelId="{41101D20-37E4-4A22-B7C6-5B1A5F089F0F}" type="pres">
      <dgm:prSet presAssocID="{C7933A63-8CEF-409D-8DE5-87152EC02B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3E3F00-37D2-44DE-AD4B-86BE7C813F0C}" srcId="{E48119F0-22FB-4DFF-A5C1-EB481E74669E}" destId="{26796AE1-D553-4C3E-9BAB-07D18957EF65}" srcOrd="2" destOrd="0" parTransId="{71C7CE0E-7B1E-49EB-9EF2-20CC6C47D899}" sibTransId="{2C908A1D-7202-42D9-86B3-A25521599609}"/>
    <dgm:cxn modelId="{1E3CF80B-E53B-4CC0-9FC3-4538B8A9F487}" type="presOf" srcId="{C58D16C8-5869-4057-B4C4-037D7D03C91D}" destId="{41101D20-37E4-4A22-B7C6-5B1A5F089F0F}" srcOrd="0" destOrd="0" presId="urn:microsoft.com/office/officeart/2005/8/layout/list1"/>
    <dgm:cxn modelId="{B2412E12-D073-42E8-A4D1-FC8D6AEDB6FC}" srcId="{C890472E-DE0B-4FDD-B196-625B4827BB8D}" destId="{C7933A63-8CEF-409D-8DE5-87152EC02B0C}" srcOrd="2" destOrd="0" parTransId="{80788C99-2A35-4904-BFAF-0713AC8DA30A}" sibTransId="{B5A857FA-7299-4861-8DC7-9BEC7C29CC39}"/>
    <dgm:cxn modelId="{7BA37A1B-C397-458E-AE5B-D6CDA1301DB9}" srcId="{C890472E-DE0B-4FDD-B196-625B4827BB8D}" destId="{B276F96E-8695-4012-92A0-741FC2FA4C0D}" srcOrd="0" destOrd="0" parTransId="{B8D06FF3-B0EA-4BFC-A3DF-7A8050D55ABC}" sibTransId="{21AF1575-7DA8-45D8-A3F0-5262B39E587A}"/>
    <dgm:cxn modelId="{46A73B21-3039-422E-BC0A-E1CEE154414E}" type="presOf" srcId="{B276F96E-8695-4012-92A0-741FC2FA4C0D}" destId="{A1864C88-8C01-4492-AECF-90956BC4AC30}" srcOrd="1" destOrd="0" presId="urn:microsoft.com/office/officeart/2005/8/layout/list1"/>
    <dgm:cxn modelId="{F9984621-40EA-4915-B8E8-8C9BBECF6057}" type="presOf" srcId="{C7933A63-8CEF-409D-8DE5-87152EC02B0C}" destId="{5CBB6F6C-1999-4B80-9661-48814418CB2F}" srcOrd="0" destOrd="0" presId="urn:microsoft.com/office/officeart/2005/8/layout/list1"/>
    <dgm:cxn modelId="{ADC42722-E0D6-4859-B8EE-182B57FF875C}" srcId="{C7933A63-8CEF-409D-8DE5-87152EC02B0C}" destId="{5EAE7EF4-1235-4CE8-8E7C-F767A497857C}" srcOrd="1" destOrd="0" parTransId="{B085519A-31C4-4388-9C26-B8440BAFC1BD}" sibTransId="{28E3D89A-FC02-41E2-BBEA-4E81D5CAC9EB}"/>
    <dgm:cxn modelId="{0BB06722-73B8-494B-8612-0A3F0F4A93BF}" srcId="{E48119F0-22FB-4DFF-A5C1-EB481E74669E}" destId="{0568AC2E-D678-47A5-8C11-1799FFD27884}" srcOrd="0" destOrd="0" parTransId="{087A82ED-C933-48AF-83CC-38107D96CF32}" sibTransId="{FF2F583D-3022-4B66-A84D-ADA1EE9BFBEF}"/>
    <dgm:cxn modelId="{83075522-B8E7-40E9-A743-A18707214DCF}" srcId="{B276F96E-8695-4012-92A0-741FC2FA4C0D}" destId="{A195C26E-0F88-4793-BE65-5E48CA5D5C46}" srcOrd="2" destOrd="0" parTransId="{A202D6B4-E17A-45DA-986F-7E4BBA16FBF8}" sibTransId="{CF5BBDD3-1EAE-4D3A-B666-458C31E4626C}"/>
    <dgm:cxn modelId="{542DA22E-47BE-4238-AFD3-6E843E506D8C}" type="presOf" srcId="{A01EB826-0F55-4855-96F8-7751D7BBE364}" destId="{72FB35CB-388B-492C-B288-8CA84A523AF8}" srcOrd="0" destOrd="0" presId="urn:microsoft.com/office/officeart/2005/8/layout/list1"/>
    <dgm:cxn modelId="{DF8D8332-CBC1-47B5-A582-BB6D9F16F42C}" type="presOf" srcId="{E48119F0-22FB-4DFF-A5C1-EB481E74669E}" destId="{0CEE913A-256B-4256-BD5F-F7442BE9C06E}" srcOrd="0" destOrd="0" presId="urn:microsoft.com/office/officeart/2005/8/layout/list1"/>
    <dgm:cxn modelId="{ED5EF537-1EF5-4DD1-BAE3-B017110DB7CE}" type="presOf" srcId="{26796AE1-D553-4C3E-9BAB-07D18957EF65}" destId="{1DC6CF22-11B4-4CFA-B564-4A0B0C8FB65D}" srcOrd="0" destOrd="2" presId="urn:microsoft.com/office/officeart/2005/8/layout/list1"/>
    <dgm:cxn modelId="{1E461638-CA0B-4C80-966E-DCCD31823FDD}" srcId="{E48119F0-22FB-4DFF-A5C1-EB481E74669E}" destId="{4F194F94-538A-495E-B58D-E8C7EE7CDDF2}" srcOrd="1" destOrd="0" parTransId="{07E836F5-0447-4566-A81C-62D93000720A}" sibTransId="{1373799F-7970-4434-8BB5-8A08B935185E}"/>
    <dgm:cxn modelId="{EBF2DB39-0A87-443A-B9BC-4DDD077A45D5}" type="presOf" srcId="{B276F96E-8695-4012-92A0-741FC2FA4C0D}" destId="{45AD4FCF-8488-46D8-8D0F-F64FB6360170}" srcOrd="0" destOrd="0" presId="urn:microsoft.com/office/officeart/2005/8/layout/list1"/>
    <dgm:cxn modelId="{C4B5043F-86A5-43D3-9B37-C82DDA3D96EF}" type="presOf" srcId="{5EAE7EF4-1235-4CE8-8E7C-F767A497857C}" destId="{41101D20-37E4-4A22-B7C6-5B1A5F089F0F}" srcOrd="0" destOrd="1" presId="urn:microsoft.com/office/officeart/2005/8/layout/list1"/>
    <dgm:cxn modelId="{2ECCD841-8A87-49D9-B094-81D9F3EA7EF1}" type="presOf" srcId="{E6A3BBC4-569C-45ED-BD3E-185111F2F3E2}" destId="{41101D20-37E4-4A22-B7C6-5B1A5F089F0F}" srcOrd="0" destOrd="2" presId="urn:microsoft.com/office/officeart/2005/8/layout/list1"/>
    <dgm:cxn modelId="{A3DF1750-0774-4EDC-9DA5-125BC7A88F7F}" type="presOf" srcId="{A195C26E-0F88-4793-BE65-5E48CA5D5C46}" destId="{72FB35CB-388B-492C-B288-8CA84A523AF8}" srcOrd="0" destOrd="2" presId="urn:microsoft.com/office/officeart/2005/8/layout/list1"/>
    <dgm:cxn modelId="{A496CF7B-5059-4819-BC5A-F32A634B1AB9}" type="presOf" srcId="{4F194F94-538A-495E-B58D-E8C7EE7CDDF2}" destId="{1DC6CF22-11B4-4CFA-B564-4A0B0C8FB65D}" srcOrd="0" destOrd="1" presId="urn:microsoft.com/office/officeart/2005/8/layout/list1"/>
    <dgm:cxn modelId="{6A047881-02A5-4A23-86E1-F88C1466E687}" type="presOf" srcId="{E48119F0-22FB-4DFF-A5C1-EB481E74669E}" destId="{1ACA5436-4EA6-4994-8E5E-4AE7CF8B6EA2}" srcOrd="1" destOrd="0" presId="urn:microsoft.com/office/officeart/2005/8/layout/list1"/>
    <dgm:cxn modelId="{351A7391-09D4-418E-A5E3-D0679AC19FF8}" srcId="{B276F96E-8695-4012-92A0-741FC2FA4C0D}" destId="{5A1DFB3D-CF9B-4BD8-B31C-3C12B76DB697}" srcOrd="1" destOrd="0" parTransId="{8159514B-B98C-4D69-BA9C-099AFE56B574}" sibTransId="{EE37FCA2-E6FE-42CB-B66F-9F0FFBE08A99}"/>
    <dgm:cxn modelId="{14834393-ADCA-465F-A585-9B6417AC8BED}" srcId="{C7933A63-8CEF-409D-8DE5-87152EC02B0C}" destId="{C58D16C8-5869-4057-B4C4-037D7D03C91D}" srcOrd="0" destOrd="0" parTransId="{8C6B4809-6E1A-48E7-A9D3-FEABFDEE2B38}" sibTransId="{E501D0BA-20C8-416F-895C-AA15106A8FC7}"/>
    <dgm:cxn modelId="{F58AB598-56A7-4956-96D0-4A108B376B96}" type="presOf" srcId="{C890472E-DE0B-4FDD-B196-625B4827BB8D}" destId="{ED5E42B0-8AF0-4DD9-835F-C7F42723157E}" srcOrd="0" destOrd="0" presId="urn:microsoft.com/office/officeart/2005/8/layout/list1"/>
    <dgm:cxn modelId="{D7FFA899-B0D8-4CA3-8FD4-18A606F2A940}" srcId="{B276F96E-8695-4012-92A0-741FC2FA4C0D}" destId="{A01EB826-0F55-4855-96F8-7751D7BBE364}" srcOrd="0" destOrd="0" parTransId="{34128979-EC29-49C7-B416-1F1CF22F65C8}" sibTransId="{BE80FB44-EC79-4847-8042-8B1373900B26}"/>
    <dgm:cxn modelId="{F260AABD-80AF-406D-AB6E-9C8C43D1344F}" type="presOf" srcId="{0568AC2E-D678-47A5-8C11-1799FFD27884}" destId="{1DC6CF22-11B4-4CFA-B564-4A0B0C8FB65D}" srcOrd="0" destOrd="0" presId="urn:microsoft.com/office/officeart/2005/8/layout/list1"/>
    <dgm:cxn modelId="{3C7D22BE-B53E-4D83-AB69-06EB3C84627B}" srcId="{C890472E-DE0B-4FDD-B196-625B4827BB8D}" destId="{E48119F0-22FB-4DFF-A5C1-EB481E74669E}" srcOrd="1" destOrd="0" parTransId="{2891A09C-8E03-4CEE-8B11-D856D861F725}" sibTransId="{4F5E6AD5-EB4C-4248-ACAF-12ECF6B6C6BA}"/>
    <dgm:cxn modelId="{25F3D8C4-4CBF-4C65-B57A-D83FD7478356}" srcId="{C7933A63-8CEF-409D-8DE5-87152EC02B0C}" destId="{E6A3BBC4-569C-45ED-BD3E-185111F2F3E2}" srcOrd="2" destOrd="0" parTransId="{1EE8631B-0E83-4C9C-8D8D-D51E5F6BA8B1}" sibTransId="{5D76B8AB-FD90-4096-85F6-E151563EE297}"/>
    <dgm:cxn modelId="{ADC3F9CE-EC41-42E8-8E62-48724BF0F950}" type="presOf" srcId="{5A1DFB3D-CF9B-4BD8-B31C-3C12B76DB697}" destId="{72FB35CB-388B-492C-B288-8CA84A523AF8}" srcOrd="0" destOrd="1" presId="urn:microsoft.com/office/officeart/2005/8/layout/list1"/>
    <dgm:cxn modelId="{FEE433DD-D08B-4798-A76E-B7BA5225DDE0}" type="presOf" srcId="{C7933A63-8CEF-409D-8DE5-87152EC02B0C}" destId="{ECAF3131-F2BF-483B-98CB-77AAB513A30E}" srcOrd="1" destOrd="0" presId="urn:microsoft.com/office/officeart/2005/8/layout/list1"/>
    <dgm:cxn modelId="{DBFC8221-0ACD-4803-8C00-6EC3B24F23A3}" type="presParOf" srcId="{ED5E42B0-8AF0-4DD9-835F-C7F42723157E}" destId="{A253C99F-4ACA-4365-943A-14C368E8ED90}" srcOrd="0" destOrd="0" presId="urn:microsoft.com/office/officeart/2005/8/layout/list1"/>
    <dgm:cxn modelId="{ED15F614-1E87-4983-842C-BA51E1ABB21B}" type="presParOf" srcId="{A253C99F-4ACA-4365-943A-14C368E8ED90}" destId="{45AD4FCF-8488-46D8-8D0F-F64FB6360170}" srcOrd="0" destOrd="0" presId="urn:microsoft.com/office/officeart/2005/8/layout/list1"/>
    <dgm:cxn modelId="{1598AFC5-3D4B-45A1-821F-82070CDC5C4E}" type="presParOf" srcId="{A253C99F-4ACA-4365-943A-14C368E8ED90}" destId="{A1864C88-8C01-4492-AECF-90956BC4AC30}" srcOrd="1" destOrd="0" presId="urn:microsoft.com/office/officeart/2005/8/layout/list1"/>
    <dgm:cxn modelId="{0C3CDCA3-AE09-4F5B-AA92-EB14E0B775FA}" type="presParOf" srcId="{ED5E42B0-8AF0-4DD9-835F-C7F42723157E}" destId="{655CF464-2737-4101-BE29-C8C5980A0C77}" srcOrd="1" destOrd="0" presId="urn:microsoft.com/office/officeart/2005/8/layout/list1"/>
    <dgm:cxn modelId="{923D5BD7-0990-4842-B278-21E68A68E64E}" type="presParOf" srcId="{ED5E42B0-8AF0-4DD9-835F-C7F42723157E}" destId="{72FB35CB-388B-492C-B288-8CA84A523AF8}" srcOrd="2" destOrd="0" presId="urn:microsoft.com/office/officeart/2005/8/layout/list1"/>
    <dgm:cxn modelId="{69DF51C7-D19E-4CF8-843A-0DA7E054FF7D}" type="presParOf" srcId="{ED5E42B0-8AF0-4DD9-835F-C7F42723157E}" destId="{282FC08F-0BB7-4599-BC87-5C608F54F964}" srcOrd="3" destOrd="0" presId="urn:microsoft.com/office/officeart/2005/8/layout/list1"/>
    <dgm:cxn modelId="{FEEDC91A-9356-4E76-B22F-C27C0E8D13B5}" type="presParOf" srcId="{ED5E42B0-8AF0-4DD9-835F-C7F42723157E}" destId="{A331FC4D-C38A-4E8F-9FC5-2FC57F22CA3D}" srcOrd="4" destOrd="0" presId="urn:microsoft.com/office/officeart/2005/8/layout/list1"/>
    <dgm:cxn modelId="{84EB9E6A-1888-4DCD-8D5F-1D559C9AAAD2}" type="presParOf" srcId="{A331FC4D-C38A-4E8F-9FC5-2FC57F22CA3D}" destId="{0CEE913A-256B-4256-BD5F-F7442BE9C06E}" srcOrd="0" destOrd="0" presId="urn:microsoft.com/office/officeart/2005/8/layout/list1"/>
    <dgm:cxn modelId="{3CD27D99-2AE2-4DE7-A39A-CA8E174576B5}" type="presParOf" srcId="{A331FC4D-C38A-4E8F-9FC5-2FC57F22CA3D}" destId="{1ACA5436-4EA6-4994-8E5E-4AE7CF8B6EA2}" srcOrd="1" destOrd="0" presId="urn:microsoft.com/office/officeart/2005/8/layout/list1"/>
    <dgm:cxn modelId="{F407968C-D9B3-4E61-B521-2917AD353C5A}" type="presParOf" srcId="{ED5E42B0-8AF0-4DD9-835F-C7F42723157E}" destId="{C37F41F2-02AC-45DF-B853-B7A94BA01EB5}" srcOrd="5" destOrd="0" presId="urn:microsoft.com/office/officeart/2005/8/layout/list1"/>
    <dgm:cxn modelId="{64325133-BABA-4344-9323-86C77FA0582B}" type="presParOf" srcId="{ED5E42B0-8AF0-4DD9-835F-C7F42723157E}" destId="{1DC6CF22-11B4-4CFA-B564-4A0B0C8FB65D}" srcOrd="6" destOrd="0" presId="urn:microsoft.com/office/officeart/2005/8/layout/list1"/>
    <dgm:cxn modelId="{197E465F-9014-4E69-975E-D83C43CE646B}" type="presParOf" srcId="{ED5E42B0-8AF0-4DD9-835F-C7F42723157E}" destId="{A9E93991-C0C2-4552-A9E2-0363361C74B0}" srcOrd="7" destOrd="0" presId="urn:microsoft.com/office/officeart/2005/8/layout/list1"/>
    <dgm:cxn modelId="{D398D239-F0DC-4384-B6D6-4EF06C5C1CA9}" type="presParOf" srcId="{ED5E42B0-8AF0-4DD9-835F-C7F42723157E}" destId="{BB37BF27-DEAD-4D88-A937-1FFE97EDB4AE}" srcOrd="8" destOrd="0" presId="urn:microsoft.com/office/officeart/2005/8/layout/list1"/>
    <dgm:cxn modelId="{D29FECF5-F9C4-4128-A93D-366A85B33DD8}" type="presParOf" srcId="{BB37BF27-DEAD-4D88-A937-1FFE97EDB4AE}" destId="{5CBB6F6C-1999-4B80-9661-48814418CB2F}" srcOrd="0" destOrd="0" presId="urn:microsoft.com/office/officeart/2005/8/layout/list1"/>
    <dgm:cxn modelId="{7655F8D6-0EFF-440C-B330-8DD6A3D44299}" type="presParOf" srcId="{BB37BF27-DEAD-4D88-A937-1FFE97EDB4AE}" destId="{ECAF3131-F2BF-483B-98CB-77AAB513A30E}" srcOrd="1" destOrd="0" presId="urn:microsoft.com/office/officeart/2005/8/layout/list1"/>
    <dgm:cxn modelId="{C09A497E-9AA1-4B82-8CDF-A5A2709B3DC2}" type="presParOf" srcId="{ED5E42B0-8AF0-4DD9-835F-C7F42723157E}" destId="{7BB87FA0-9491-4CAE-B1C1-B216B0CF51DC}" srcOrd="9" destOrd="0" presId="urn:microsoft.com/office/officeart/2005/8/layout/list1"/>
    <dgm:cxn modelId="{65921E1A-2259-4609-BFE2-AF563FDAA60A}" type="presParOf" srcId="{ED5E42B0-8AF0-4DD9-835F-C7F42723157E}" destId="{41101D20-37E4-4A22-B7C6-5B1A5F089F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35CB-388B-492C-B288-8CA84A523AF8}">
      <dsp:nvSpPr>
        <dsp:cNvPr id="0" name=""/>
        <dsp:cNvSpPr/>
      </dsp:nvSpPr>
      <dsp:spPr>
        <a:xfrm>
          <a:off x="0" y="367334"/>
          <a:ext cx="8208995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7109" tIns="291592" rIns="63710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 dirty="0"/>
            <a:t>Descripción</a:t>
          </a:r>
          <a:r>
            <a:rPr lang="es-MX" sz="1400" b="0" i="0" kern="1200" baseline="0" dirty="0"/>
            <a:t>: Lesiones causadas por movimientos repetitivos, posturas inadecuadas, y el manejo de equipos pesados.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 dirty="0"/>
            <a:t>Ejemplos</a:t>
          </a:r>
          <a:r>
            <a:rPr lang="es-MX" sz="1400" b="0" i="0" kern="1200" baseline="0" dirty="0"/>
            <a:t>: Dolores musculares, lesiones en la espalda, caídas y resbalones.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 dirty="0"/>
            <a:t>Prevención</a:t>
          </a:r>
          <a:r>
            <a:rPr lang="es-MX" sz="1400" b="0" i="0" kern="1200" baseline="0" dirty="0"/>
            <a:t>: Entrenamiento en técnicas de levantamiento seguro, uso de equipos ergonómicos, mantenimiento de pisos secos y limpios.</a:t>
          </a:r>
          <a:endParaRPr lang="en-US" sz="1400" kern="1200" dirty="0"/>
        </a:p>
      </dsp:txBody>
      <dsp:txXfrm>
        <a:off x="0" y="367334"/>
        <a:ext cx="8208995" cy="1389150"/>
      </dsp:txXfrm>
    </dsp:sp>
    <dsp:sp modelId="{A1864C88-8C01-4492-AECF-90956BC4AC30}">
      <dsp:nvSpPr>
        <dsp:cNvPr id="0" name=""/>
        <dsp:cNvSpPr/>
      </dsp:nvSpPr>
      <dsp:spPr>
        <a:xfrm>
          <a:off x="410449" y="160694"/>
          <a:ext cx="5746296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6" tIns="0" rIns="2171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baseline="0" dirty="0"/>
            <a:t>Físicos</a:t>
          </a:r>
          <a:r>
            <a:rPr lang="es-MX" sz="1400" b="0" i="0" kern="1200" baseline="0" dirty="0"/>
            <a:t>:</a:t>
          </a:r>
          <a:endParaRPr lang="en-US" sz="1400" kern="1200" dirty="0"/>
        </a:p>
      </dsp:txBody>
      <dsp:txXfrm>
        <a:off x="430624" y="180869"/>
        <a:ext cx="5705946" cy="372930"/>
      </dsp:txXfrm>
    </dsp:sp>
    <dsp:sp modelId="{1DC6CF22-11B4-4CFA-B564-4A0B0C8FB65D}">
      <dsp:nvSpPr>
        <dsp:cNvPr id="0" name=""/>
        <dsp:cNvSpPr/>
      </dsp:nvSpPr>
      <dsp:spPr>
        <a:xfrm>
          <a:off x="0" y="2038724"/>
          <a:ext cx="8208995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0740"/>
              <a:satOff val="7093"/>
              <a:lumOff val="-14314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7109" tIns="291592" rIns="63710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 dirty="0"/>
            <a:t>Descripción</a:t>
          </a:r>
          <a:r>
            <a:rPr lang="es-MX" sz="1400" b="0" i="0" kern="1200" baseline="0" dirty="0"/>
            <a:t>: Riesgos asociados con la ergonomía inadecuada en el uso de herramientas o equipos.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/>
            <a:t>Ejemplos</a:t>
          </a:r>
          <a:r>
            <a:rPr lang="es-MX" sz="1400" b="0" i="0" kern="1200" baseline="0"/>
            <a:t>: Uso prolongado de equipos manuales, posturas forzadas durante la limpieza.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 dirty="0"/>
            <a:t>Prevención</a:t>
          </a:r>
          <a:r>
            <a:rPr lang="es-MX" sz="1400" b="0" i="0" kern="1200" baseline="0" dirty="0"/>
            <a:t>: Diseño de estaciones de trabajo personalizadas, selección de herramientas ergonómicas, rotación de tareas.</a:t>
          </a:r>
          <a:endParaRPr lang="en-US" sz="1400" kern="1200" dirty="0"/>
        </a:p>
      </dsp:txBody>
      <dsp:txXfrm>
        <a:off x="0" y="2038724"/>
        <a:ext cx="8208995" cy="1587600"/>
      </dsp:txXfrm>
    </dsp:sp>
    <dsp:sp modelId="{1ACA5436-4EA6-4994-8E5E-4AE7CF8B6EA2}">
      <dsp:nvSpPr>
        <dsp:cNvPr id="0" name=""/>
        <dsp:cNvSpPr/>
      </dsp:nvSpPr>
      <dsp:spPr>
        <a:xfrm>
          <a:off x="410449" y="1832084"/>
          <a:ext cx="5746296" cy="413280"/>
        </a:xfrm>
        <a:prstGeom prst="roundRect">
          <a:avLst/>
        </a:prstGeom>
        <a:gradFill rotWithShape="0">
          <a:gsLst>
            <a:gs pos="0">
              <a:schemeClr val="accent2">
                <a:hueOff val="280740"/>
                <a:satOff val="7093"/>
                <a:lumOff val="-14314"/>
                <a:alphaOff val="0"/>
              </a:schemeClr>
            </a:gs>
            <a:gs pos="100000">
              <a:schemeClr val="accent2">
                <a:hueOff val="280740"/>
                <a:satOff val="7093"/>
                <a:lumOff val="-1431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280740"/>
                <a:satOff val="7093"/>
                <a:lumOff val="-1431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6" tIns="0" rIns="2171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baseline="0" dirty="0"/>
            <a:t>Ergonómicos</a:t>
          </a:r>
          <a:r>
            <a:rPr lang="es-MX" sz="1400" b="0" i="0" kern="1200" baseline="0" dirty="0"/>
            <a:t>:</a:t>
          </a:r>
          <a:endParaRPr lang="en-US" sz="1400" kern="1200" dirty="0"/>
        </a:p>
      </dsp:txBody>
      <dsp:txXfrm>
        <a:off x="430624" y="1852259"/>
        <a:ext cx="5705946" cy="372930"/>
      </dsp:txXfrm>
    </dsp:sp>
    <dsp:sp modelId="{41101D20-37E4-4A22-B7C6-5B1A5F089F0F}">
      <dsp:nvSpPr>
        <dsp:cNvPr id="0" name=""/>
        <dsp:cNvSpPr/>
      </dsp:nvSpPr>
      <dsp:spPr>
        <a:xfrm>
          <a:off x="0" y="3908564"/>
          <a:ext cx="8208995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1479"/>
              <a:satOff val="14185"/>
              <a:lumOff val="-28627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7109" tIns="291592" rIns="63710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/>
            <a:t>Descripción</a:t>
          </a:r>
          <a:r>
            <a:rPr lang="es-MX" sz="1400" b="0" i="0" kern="1200" baseline="0"/>
            <a:t>: Estrés o problemas de salud mental derivados de presiones laborales o falta de apoyo.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/>
            <a:t>Ejemplos</a:t>
          </a:r>
          <a:r>
            <a:rPr lang="es-MX" sz="1400" b="0" i="0" kern="1200" baseline="0"/>
            <a:t>: Estrés por carga de trabajo excesiva, conflicto con colegas o supervisores.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i="0" kern="1200" baseline="0"/>
            <a:t>Prevención</a:t>
          </a:r>
          <a:r>
            <a:rPr lang="es-MX" sz="1400" b="0" i="0" kern="1200" baseline="0"/>
            <a:t>: Fomentar un ambiente de trabajo de apoyo, proporcionar acceso a recursos de salud mental, gestionar adecuadamente las cargas de trabajo.</a:t>
          </a:r>
          <a:endParaRPr lang="en-US" sz="1400" kern="1200"/>
        </a:p>
      </dsp:txBody>
      <dsp:txXfrm>
        <a:off x="0" y="3908564"/>
        <a:ext cx="8208995" cy="1389150"/>
      </dsp:txXfrm>
    </dsp:sp>
    <dsp:sp modelId="{ECAF3131-F2BF-483B-98CB-77AAB513A30E}">
      <dsp:nvSpPr>
        <dsp:cNvPr id="0" name=""/>
        <dsp:cNvSpPr/>
      </dsp:nvSpPr>
      <dsp:spPr>
        <a:xfrm>
          <a:off x="410449" y="3701924"/>
          <a:ext cx="5746296" cy="413280"/>
        </a:xfrm>
        <a:prstGeom prst="roundRect">
          <a:avLst/>
        </a:prstGeom>
        <a:gradFill rotWithShape="0">
          <a:gsLst>
            <a:gs pos="0">
              <a:schemeClr val="accent2">
                <a:hueOff val="561479"/>
                <a:satOff val="14185"/>
                <a:lumOff val="-28627"/>
                <a:alphaOff val="0"/>
              </a:schemeClr>
            </a:gs>
            <a:gs pos="100000">
              <a:schemeClr val="accent2">
                <a:hueOff val="561479"/>
                <a:satOff val="14185"/>
                <a:lumOff val="-2862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561479"/>
                <a:satOff val="14185"/>
                <a:lumOff val="-2862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6" tIns="0" rIns="2171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baseline="0"/>
            <a:t>Psicosociales</a:t>
          </a:r>
          <a:r>
            <a:rPr lang="es-MX" sz="1400" b="0" i="0" kern="1200" baseline="0"/>
            <a:t>:</a:t>
          </a:r>
          <a:endParaRPr lang="en-US" sz="1400" kern="1200"/>
        </a:p>
      </dsp:txBody>
      <dsp:txXfrm>
        <a:off x="430624" y="3722099"/>
        <a:ext cx="570594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2F626-D8BA-466D-925F-A91FE2958BC4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3FB0-D423-4100-B7A6-A2A7F9D4DA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58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0A990-F632-4170-AC2C-9ED4B814EF41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0A990-F632-4170-AC2C-9ED4B814EF41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67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05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58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0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87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32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41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47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7C0E5-DECD-4CD3-96A6-46CB6D5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28E463-C3E2-4D77-B1C9-72A64CFDC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0735B-8D45-46A7-B6C5-0B670A27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D6AD28-CBF7-47CD-9426-C1CDB3EB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063EB-251C-4C42-8701-2B18D492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2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2C2E5-CBB8-4396-842E-BCFFDB4C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11864-37E5-47F3-AC95-0F4F1EB3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10170-913D-4F08-BD0F-3FE49D53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4BF33-6B44-4108-A9DE-0A15CFFB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04B178-56B2-41C9-82BA-5B3693E1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62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47D73-9ABA-4904-A608-7B4D3761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87C10C-299B-4C88-AB00-70BCD5C6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20757-F0B0-485D-9AFB-DC4F8D9B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E6E386-3038-4BA4-9D3D-088F485E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D41BC-6541-4583-9099-8FFD570B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90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72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F89A3-CC78-4C70-A811-2C68ED02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8CE209-91E5-431C-8575-A716BE735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EBF94C-565B-42E6-8F8C-C3DC3898F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D444DB-4CAB-4378-AD51-D6E3762F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51C16-F571-4E20-A8A0-E0CE8D1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A57E1-471A-4222-83E5-F55D4ED0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44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3EF23-1313-473D-B317-9E8EC51D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977CAC-DE41-4220-BAAF-59684800C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E9EFE6-A252-4FA0-96A5-DF11E69FE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9FDA65-1989-4DC5-9232-46B5268B8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F45D9-790C-4415-8028-F7EC143F5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6B2DF8-05F5-40C5-B11F-BC968B40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995C66-4644-46EF-B4DA-88B519E4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8960B9-8FBF-4872-A62A-CE2D1E55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024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EF8D5-3D2F-4B79-84EF-1CB63127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A065B7-D410-454D-83C7-872F6166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D909C2-157B-4CC3-AD52-ACE44493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548CAB-47A3-4367-8753-01AD37E1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88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19E263-9740-4E67-B9EC-0EF33F96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80D6C1-5FB5-4EB8-93F4-51389839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5FE58C-7934-4D59-B03F-6F87C67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398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9AFC6-7A94-443B-8086-8B2E4691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6FA7B-4DEC-47F8-AB9E-B0257EA4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27D13D-1A8A-4B94-871C-025273DE7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C5144-DDCF-4474-9698-6BDBDFD5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09905D-E38A-453F-99C8-E79D338E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2BD593-0C80-4DC9-B87E-65619549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80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C8FC5-8B98-4E4E-86CA-5D92261C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9427EB-993B-4C57-9FA3-21EEFA358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B52F02-A2B8-44E9-A001-C2C6335A6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D5DEB-47A8-454C-B2C2-E4746B46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42ACC-4A5B-408C-9170-424C106A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F25CCF-6AA1-423C-ACB2-90070D9D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ADE23-98FA-4B29-B317-1FF3BD85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881265-C70E-4CA3-8F45-33775908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B73B8-529A-4EA8-96BA-D1B67676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EA5E2-0DF9-45A5-9A80-6FAEE03B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853A7-1017-4240-B5E1-CDC7BF67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62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338C53-802C-4D07-920D-C60FFB6EF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DF0A95-0CDB-4343-B905-925D7A0DD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E428C-A025-4C14-B39E-CBA249F4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BEBE6-18D3-4104-AFA0-0977889D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135158-F0EE-4CDE-A32B-AD3A38CE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963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39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38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5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15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4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2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7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57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19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67DB07-66A6-4449-95C4-FC4505B9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58A947-50DB-435D-AF33-9DF5B82DA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A215FA-5D70-48AE-AE23-DF73855E7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E23-0935-454B-BA9D-97E77C26703A}" type="datetimeFigureOut">
              <a:rPr lang="es-MX" smtClean="0"/>
              <a:t>04/11/2024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B9DAB-0EB8-470F-8E4D-51B548AF9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C9EDE-7BB2-4DBD-A297-AEC53815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746A-8FD6-4DBB-B012-F4207DFB0D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58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5642152-5E33-AFA0-1F8F-B1BA8F02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706" cy="17634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0554AC-C9B8-4805-B83A-954FB81598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92000" cy="6858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E03C87-1455-4660-8E6E-215269AAF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0"/>
            <a:ext cx="6565900" cy="6858000"/>
          </a:xfrm>
          <a:prstGeom prst="rect">
            <a:avLst/>
          </a:prstGeom>
        </p:spPr>
      </p:pic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EFE7A32B-2982-E198-AC2E-D4069E088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0" y="5094515"/>
            <a:ext cx="5698170" cy="11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C18B4399-FA7C-471D-A9A7-1ABDDB6A6CF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D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5F9F039-C431-40EA-84AA-B01D550C34C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48C66D-F91F-43B8-A98A-1D0919C5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bject 8"/>
          <p:cNvSpPr txBox="1"/>
          <p:nvPr/>
        </p:nvSpPr>
        <p:spPr>
          <a:xfrm>
            <a:off x="510223" y="1473604"/>
            <a:ext cx="4691986" cy="2667065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r>
              <a:rPr kumimoji="0" lang="es-PY" sz="2000" b="0" i="0" u="none" strike="noStrike" kern="1200" cap="none" spc="9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Planes de crecimiento interno.</a:t>
            </a: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endParaRPr kumimoji="0" lang="es-PY" sz="2000" b="0" i="0" u="none" strike="noStrike" kern="1200" cap="none" spc="9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r>
              <a:rPr kumimoji="0" lang="es-PY" sz="2000" b="0" i="0" u="none" strike="noStrike" kern="1200" cap="none" spc="4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Promociones a diferentes áreas y diferentes cargos.</a:t>
            </a: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endParaRPr kumimoji="0" lang="es-PY" sz="2000" b="0" i="0" u="none" strike="noStrike" kern="1200" cap="none" spc="4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r>
              <a:rPr kumimoji="0" lang="es-MX" sz="2000" b="0" i="0" u="none" strike="noStrike" kern="1200" cap="none" spc="9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Formación en habilidades profesionales de acuerdo a las tareas que desempeña.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6704381" y="4077544"/>
            <a:ext cx="4879238" cy="2667065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r>
              <a:rPr kumimoji="0" lang="es-PY" sz="2000" b="0" i="0" u="none" strike="noStrike" kern="1200" cap="none" spc="9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Planes de capacitación permanente.</a:t>
            </a: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endParaRPr kumimoji="0" lang="es-PY" sz="2000" b="0" i="0" u="none" strike="noStrike" kern="1200" cap="none" spc="9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r>
              <a:rPr kumimoji="0" lang="es-MX" sz="2000" b="0" i="0" u="none" strike="noStrike" kern="1200" cap="none" spc="4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Desarrollo en ambientes acordes a sus habilidades y aptitudes.</a:t>
            </a: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endParaRPr kumimoji="0" lang="es-MX" sz="2000" b="0" i="0" u="none" strike="noStrike" kern="1200" cap="none" spc="4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  <a:p>
            <a:pPr marL="296956" marR="4483" lvl="0" indent="-285750" algn="l" defTabSz="914400" rtl="0" eaLnBrk="1" fontAlgn="auto" latinLnBrk="0" hangingPunct="1">
              <a:lnSpc>
                <a:spcPct val="121700"/>
              </a:lnSpc>
              <a:spcBef>
                <a:spcPts val="79"/>
              </a:spcBef>
              <a:spcAft>
                <a:spcPts val="0"/>
              </a:spcAft>
              <a:buClr>
                <a:srgbClr val="C00000"/>
              </a:buClr>
              <a:buSzTx/>
              <a:buFont typeface="Poppins" panose="00000500000000000000" pitchFamily="2" charset="0"/>
              <a:buChar char="©"/>
              <a:tabLst>
                <a:tab pos="1910705" algn="l"/>
              </a:tabLst>
              <a:defRPr/>
            </a:pPr>
            <a:r>
              <a:rPr kumimoji="0" lang="es-MX" sz="2000" b="0" i="0" u="none" strike="noStrike" kern="1200" cap="none" spc="9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Incorporando elementos de liderazgo que pueden ser aplicados en diversos ámbitos.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F84B5C3-44A3-4BBF-8689-9009043355A6}"/>
              </a:ext>
            </a:extLst>
          </p:cNvPr>
          <p:cNvSpPr txBox="1"/>
          <p:nvPr/>
        </p:nvSpPr>
        <p:spPr>
          <a:xfrm>
            <a:off x="613955" y="442640"/>
            <a:ext cx="4484521" cy="8399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 Display (Títulos)"/>
                <a:cs typeface="Poppins SemiBold" panose="00000700000000000000" pitchFamily="2" charset="0"/>
              </a:rPr>
              <a:t>Profesional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EE5675-4773-41F3-BC34-D446B16F681E}"/>
              </a:ext>
            </a:extLst>
          </p:cNvPr>
          <p:cNvSpPr txBox="1"/>
          <p:nvPr/>
        </p:nvSpPr>
        <p:spPr>
          <a:xfrm>
            <a:off x="7231899" y="2937631"/>
            <a:ext cx="3534449" cy="8399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0B0004020202020204" pitchFamily="34" charset="0"/>
                <a:cs typeface="Poppins SemiBold" panose="00000700000000000000" pitchFamily="2" charset="0"/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21973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5464D88B-6DC9-2550-E2B3-4E706375C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2" b="24093"/>
          <a:stretch/>
        </p:blipFill>
        <p:spPr>
          <a:xfrm>
            <a:off x="6280879" y="680657"/>
            <a:ext cx="2893549" cy="15684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F7E0E5-797F-45E9-99DD-A255C72D5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632B34-5205-4D08-BFDA-A346165E74A0}"/>
              </a:ext>
            </a:extLst>
          </p:cNvPr>
          <p:cNvSpPr txBox="1"/>
          <p:nvPr/>
        </p:nvSpPr>
        <p:spPr>
          <a:xfrm>
            <a:off x="524622" y="4278584"/>
            <a:ext cx="4990131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PY" sz="4800" b="1" dirty="0">
                <a:solidFill>
                  <a:srgbClr val="FF0000"/>
                </a:solidFill>
                <a:latin typeface="Aptos Display (Títulos)"/>
                <a:cs typeface="Poppins SemiBold" panose="00000700000000000000" pitchFamily="2" charset="0"/>
              </a:rPr>
              <a:t>Quienes confían </a:t>
            </a:r>
            <a:r>
              <a:rPr lang="es-PY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 (Títulos)"/>
                <a:cs typeface="Poppins" panose="00000500000000000000" pitchFamily="2" charset="0"/>
              </a:rPr>
              <a:t>en Nosotros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 (Títulos)"/>
                <a:cs typeface="Poppins" panose="00000500000000000000" pitchFamily="2" charset="0"/>
              </a:rPr>
              <a:t>:</a:t>
            </a:r>
            <a:endParaRPr lang="es-PY" sz="4800" b="1" dirty="0">
              <a:solidFill>
                <a:schemeClr val="tx1">
                  <a:lumMod val="85000"/>
                  <a:lumOff val="15000"/>
                </a:schemeClr>
              </a:solidFill>
              <a:latin typeface="Aptos Display (Títulos)"/>
              <a:cs typeface="Poppins" panose="00000500000000000000" pitchFamily="2" charset="0"/>
            </a:endParaRPr>
          </a:p>
        </p:txBody>
      </p:sp>
      <p:pic>
        <p:nvPicPr>
          <p:cNvPr id="30" name="84 Imagen">
            <a:extLst>
              <a:ext uri="{FF2B5EF4-FFF2-40B4-BE49-F238E27FC236}">
                <a16:creationId xmlns:a16="http://schemas.microsoft.com/office/drawing/2014/main" id="{79D97792-7014-461A-AA21-875D03C99F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51" y="3251403"/>
            <a:ext cx="2614621" cy="2083190"/>
          </a:xfrm>
          <a:prstGeom prst="rect">
            <a:avLst/>
          </a:prstGeom>
        </p:spPr>
      </p:pic>
      <p:pic>
        <p:nvPicPr>
          <p:cNvPr id="34" name="88 Imagen">
            <a:extLst>
              <a:ext uri="{FF2B5EF4-FFF2-40B4-BE49-F238E27FC236}">
                <a16:creationId xmlns:a16="http://schemas.microsoft.com/office/drawing/2014/main" id="{527A8B3A-43AE-43A7-B0E0-673C379C97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97" y="1275616"/>
            <a:ext cx="2614620" cy="26146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E30196-4C83-46B8-AFDD-95FF3AFD4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63" y="2916736"/>
            <a:ext cx="2593206" cy="706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E6714B-E26C-49EA-B229-77DFABB3C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2" y="3402"/>
            <a:ext cx="1906411" cy="5031690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8643840-5EFF-8999-05DB-0873940777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34208" r="9162" b="33880"/>
          <a:stretch/>
        </p:blipFill>
        <p:spPr>
          <a:xfrm>
            <a:off x="5026302" y="5402014"/>
            <a:ext cx="2593206" cy="100693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F8AFB30-8B89-83FA-B4AE-363102329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2475" y="5154831"/>
            <a:ext cx="3371649" cy="1157920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63BA2AA-FEDB-2811-EA47-4D61D21D28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27" y="3101663"/>
            <a:ext cx="2613523" cy="26135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4C3E95-FC2A-E212-4006-AFDDEA7BD7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4428" y="1741205"/>
            <a:ext cx="167044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552853-E406-4886-B656-A9C9FAFA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b="152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A2B3A5A-8645-4530-83D4-A6808BA16557}"/>
              </a:ext>
            </a:extLst>
          </p:cNvPr>
          <p:cNvSpPr txBox="1"/>
          <p:nvPr/>
        </p:nvSpPr>
        <p:spPr>
          <a:xfrm>
            <a:off x="2526140" y="2745396"/>
            <a:ext cx="7850939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MX" sz="2400" b="1" dirty="0">
              <a:ln w="28575">
                <a:noFill/>
              </a:ln>
              <a:solidFill>
                <a:srgbClr val="FCFCFC"/>
              </a:solidFill>
              <a:latin typeface="AmsiProNarw-SemiBold" panose="020B0A06020201010104" pitchFamily="34" charset="0"/>
              <a:ea typeface="Microsoft JhengHei" panose="020B0604030504040204" pitchFamily="34" charset="-120"/>
              <a:cs typeface="Poppins Black" panose="00000A00000000000000" pitchFamily="2" charset="0"/>
            </a:endParaRPr>
          </a:p>
          <a:p>
            <a:pPr algn="ctr"/>
            <a:r>
              <a:rPr lang="es-MX" sz="8000" b="1" dirty="0">
                <a:ln w="28575">
                  <a:noFill/>
                </a:ln>
                <a:solidFill>
                  <a:srgbClr val="FCFCFC"/>
                </a:solidFill>
                <a:latin typeface="AmsiProNarw-SemiBold" panose="020B0A06020201010104" pitchFamily="34" charset="0"/>
                <a:ea typeface="Microsoft JhengHei" panose="020B0604030504040204" pitchFamily="34" charset="-120"/>
                <a:cs typeface="Poppins Black" panose="00000A00000000000000" pitchFamily="2" charset="0"/>
              </a:rPr>
              <a:t>¡BIENVENIDO/A!</a:t>
            </a:r>
            <a:endParaRPr lang="es-MX" sz="7200" b="1" dirty="0">
              <a:ln w="28575">
                <a:noFill/>
              </a:ln>
              <a:solidFill>
                <a:srgbClr val="FCFCFC"/>
              </a:solidFill>
              <a:latin typeface="AmsiProNarw-SemiBold" panose="020B0A06020201010104" pitchFamily="34" charset="0"/>
              <a:ea typeface="Microsoft JhengHei" panose="020B0604030504040204" pitchFamily="34" charset="-120"/>
              <a:cs typeface="Poppins Black" panose="00000A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B2D1EE-BC03-4AB9-9535-F4F00417CBC0}"/>
              </a:ext>
            </a:extLst>
          </p:cNvPr>
          <p:cNvSpPr txBox="1"/>
          <p:nvPr/>
        </p:nvSpPr>
        <p:spPr>
          <a:xfrm>
            <a:off x="2708131" y="1557364"/>
            <a:ext cx="7486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FFFF"/>
                </a:solidFill>
                <a:latin typeface="AmsiPro-Light" panose="020B0A06020201010104" pitchFamily="34" charset="0"/>
                <a:cs typeface="Poppins" panose="00000500000000000000" pitchFamily="2" charset="0"/>
              </a:rPr>
              <a:t>“Para </a:t>
            </a:r>
            <a:r>
              <a:rPr lang="es-MX" sz="2800" dirty="0">
                <a:solidFill>
                  <a:srgbClr val="FFFFFF"/>
                </a:solidFill>
                <a:latin typeface="AmsiPro-SemiBold" panose="020B0A06020201010104" pitchFamily="34" charset="0"/>
                <a:cs typeface="Poppins" panose="00000500000000000000" pitchFamily="2" charset="0"/>
              </a:rPr>
              <a:t>alcanzar</a:t>
            </a:r>
            <a:r>
              <a:rPr lang="es-MX" sz="2800" dirty="0">
                <a:solidFill>
                  <a:srgbClr val="FFFFFF"/>
                </a:solidFill>
                <a:latin typeface="AmsiPro-Light" panose="020B0A06020201010104" pitchFamily="34" charset="0"/>
                <a:cs typeface="Poppins" panose="00000500000000000000" pitchFamily="2" charset="0"/>
              </a:rPr>
              <a:t> algo que nunca has logrado, tendrás que hacer algo que </a:t>
            </a:r>
            <a:r>
              <a:rPr lang="es-MX" sz="2800" dirty="0">
                <a:solidFill>
                  <a:srgbClr val="FFFFFF"/>
                </a:solidFill>
                <a:latin typeface="AmsiPro-SemiBold" panose="020B0A06020201010104" pitchFamily="34" charset="0"/>
                <a:cs typeface="Poppins" panose="00000500000000000000" pitchFamily="2" charset="0"/>
              </a:rPr>
              <a:t>nunca hiciste”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1ED39C3-E987-46E3-8EEE-781743F77DB6}"/>
              </a:ext>
            </a:extLst>
          </p:cNvPr>
          <p:cNvSpPr/>
          <p:nvPr/>
        </p:nvSpPr>
        <p:spPr>
          <a:xfrm>
            <a:off x="-674914" y="957943"/>
            <a:ext cx="511628" cy="511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1F98E2A-44EB-4B31-B5C8-10BA46A9502F}"/>
              </a:ext>
            </a:extLst>
          </p:cNvPr>
          <p:cNvSpPr/>
          <p:nvPr/>
        </p:nvSpPr>
        <p:spPr>
          <a:xfrm>
            <a:off x="-674914" y="1537655"/>
            <a:ext cx="511628" cy="511628"/>
          </a:xfrm>
          <a:prstGeom prst="rect">
            <a:avLst/>
          </a:prstGeom>
          <a:solidFill>
            <a:srgbClr val="C4B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34A90A1-B740-46E1-A6A9-37649BBB8E9B}"/>
              </a:ext>
            </a:extLst>
          </p:cNvPr>
          <p:cNvSpPr/>
          <p:nvPr/>
        </p:nvSpPr>
        <p:spPr>
          <a:xfrm>
            <a:off x="-674914" y="2140725"/>
            <a:ext cx="511628" cy="511628"/>
          </a:xfrm>
          <a:prstGeom prst="rect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76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03B8C23-1258-44BF-86CD-EB7A9D9ED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E276879-E000-445E-8263-FE8640D3B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40196" r="6863" b="40196"/>
          <a:stretch/>
        </p:blipFill>
        <p:spPr>
          <a:xfrm>
            <a:off x="127000" y="7315200"/>
            <a:ext cx="1442720" cy="324207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DE4DFDF4-8640-413B-8D22-F0A688D91388}"/>
              </a:ext>
            </a:extLst>
          </p:cNvPr>
          <p:cNvSpPr/>
          <p:nvPr/>
        </p:nvSpPr>
        <p:spPr>
          <a:xfrm>
            <a:off x="-674914" y="957943"/>
            <a:ext cx="511628" cy="511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31C781C-1610-492E-997F-36E92F5A2F0A}"/>
              </a:ext>
            </a:extLst>
          </p:cNvPr>
          <p:cNvSpPr/>
          <p:nvPr/>
        </p:nvSpPr>
        <p:spPr>
          <a:xfrm>
            <a:off x="-674914" y="1537655"/>
            <a:ext cx="511628" cy="511628"/>
          </a:xfrm>
          <a:prstGeom prst="rect">
            <a:avLst/>
          </a:prstGeom>
          <a:solidFill>
            <a:srgbClr val="C4B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5C5AECB-2A4F-4711-993E-EF329BFD07C3}"/>
              </a:ext>
            </a:extLst>
          </p:cNvPr>
          <p:cNvSpPr/>
          <p:nvPr/>
        </p:nvSpPr>
        <p:spPr>
          <a:xfrm>
            <a:off x="-674914" y="2140725"/>
            <a:ext cx="511628" cy="511628"/>
          </a:xfrm>
          <a:prstGeom prst="rect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632B34-5205-4D08-BFDA-A346165E74A0}"/>
              </a:ext>
            </a:extLst>
          </p:cNvPr>
          <p:cNvSpPr txBox="1"/>
          <p:nvPr/>
        </p:nvSpPr>
        <p:spPr>
          <a:xfrm>
            <a:off x="3227785" y="690648"/>
            <a:ext cx="6574974" cy="83099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1">
                <a:lumMod val="50000"/>
                <a:lumOff val="50000"/>
                <a:alpha val="89000"/>
              </a:schemeClr>
            </a:outerShdw>
          </a:effectLst>
          <a:scene3d>
            <a:camera prst="orthographicFront"/>
            <a:lightRig rig="sunset" dir="t"/>
          </a:scene3d>
          <a:sp3d prstMaterial="clear"/>
        </p:spPr>
        <p:txBody>
          <a:bodyPr wrap="square" rtlCol="0">
            <a:spAutoFit/>
          </a:bodyPr>
          <a:lstStyle/>
          <a:p>
            <a:pPr algn="ctr"/>
            <a:r>
              <a:rPr lang="es-PY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 (Títulos)"/>
                <a:cs typeface="Poppins" panose="00000500000000000000" pitchFamily="2" charset="0"/>
              </a:rPr>
              <a:t>Quienes </a:t>
            </a:r>
            <a:r>
              <a:rPr lang="es-PY" sz="4800" b="1" dirty="0">
                <a:solidFill>
                  <a:srgbClr val="FF0000"/>
                </a:solidFill>
                <a:latin typeface="Aptos Display (Títulos)"/>
                <a:cs typeface="Poppins SemiBold" panose="00000700000000000000" pitchFamily="2" charset="0"/>
              </a:rPr>
              <a:t>Somos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E1DE7A3-CB88-4B42-B606-AEEA28B7D5F5}"/>
              </a:ext>
            </a:extLst>
          </p:cNvPr>
          <p:cNvSpPr txBox="1"/>
          <p:nvPr/>
        </p:nvSpPr>
        <p:spPr>
          <a:xfrm>
            <a:off x="1184557" y="2140725"/>
            <a:ext cx="982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br>
              <a:rPr lang="es-ES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</a:br>
            <a:endParaRPr lang="es-ES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es-ES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Kaizen</a:t>
            </a:r>
            <a:r>
              <a:rPr lang="es-ES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Energy S.A.E.C.A. </a:t>
            </a:r>
            <a:r>
              <a:rPr lang="es-ES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es una empresa paraguaya comprometida con el desarrollo,</a:t>
            </a:r>
          </a:p>
          <a:p>
            <a:pPr algn="ctr">
              <a:spcAft>
                <a:spcPts val="1800"/>
              </a:spcAft>
            </a:pPr>
            <a:r>
              <a:rPr lang="es-ES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innovador y sustentable del mercado energético nacional, que busca proveer el acceso a</a:t>
            </a:r>
          </a:p>
          <a:p>
            <a:pPr algn="ctr">
              <a:spcAft>
                <a:spcPts val="1800"/>
              </a:spcAft>
            </a:pPr>
            <a:r>
              <a:rPr lang="es-ES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soluciones alternativas a través de energías renovables; como la Energía Solar; obtenida con</a:t>
            </a:r>
          </a:p>
          <a:p>
            <a:pPr algn="ctr">
              <a:spcAft>
                <a:spcPts val="1800"/>
              </a:spcAft>
            </a:pPr>
            <a:r>
              <a:rPr lang="es-ES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ayuda de productos y equipamientos de la más alta calidad.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0A3267-15C4-4103-AB41-0C1CD47B7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87" y="0"/>
            <a:ext cx="18796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08B658-654F-415E-8998-DE5FA156D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4906" y="0"/>
            <a:ext cx="1879600" cy="6858000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612BCC00-7245-FD04-CED5-EDF66B9A0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52" y="5865600"/>
            <a:ext cx="1493520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8F592-1A57-F421-F776-0AC31A49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7230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PY" sz="4800" b="1" i="0" dirty="0">
                <a:solidFill>
                  <a:srgbClr val="EF1D3E"/>
                </a:solidFill>
                <a:effectLst/>
                <a:latin typeface="Montserrat" panose="00000500000000000000" pitchFamily="2" charset="0"/>
              </a:rPr>
              <a:t>Misión</a:t>
            </a:r>
            <a:br>
              <a:rPr lang="es-PY" b="1" i="0" dirty="0">
                <a:solidFill>
                  <a:srgbClr val="EF1D3E"/>
                </a:solidFill>
                <a:effectLst/>
                <a:latin typeface="Montserrat" panose="00000500000000000000" pitchFamily="2" charset="0"/>
              </a:rPr>
            </a:b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DAB805-D0D0-296F-75FE-351623E6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681360" cy="3880773"/>
          </a:xfrm>
        </p:spPr>
        <p:txBody>
          <a:bodyPr/>
          <a:lstStyle/>
          <a:p>
            <a:pPr algn="ctr">
              <a:lnSpc>
                <a:spcPct val="250000"/>
              </a:lnSpc>
            </a:pPr>
            <a:r>
              <a:rPr lang="es-ES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Brindar soluciones de energías renovables viables para los consumidores, facilitando el acceso a tecnologías de alta calidad con el propósito de mejorar la condición de vida de los Paraguayos.</a:t>
            </a:r>
            <a:endParaRPr lang="es-PY" dirty="0"/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548F0CD7-CBAB-0A6E-F831-F31C26251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27" y="6005763"/>
            <a:ext cx="240185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3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A455C-9345-667D-FAE7-89EC2950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2263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PY" sz="4800" b="1" i="0" dirty="0">
                <a:solidFill>
                  <a:srgbClr val="EF1D3E"/>
                </a:solidFill>
                <a:effectLst/>
                <a:latin typeface="Aptos Display" panose="020B0004020202020204" pitchFamily="34" charset="0"/>
              </a:rPr>
              <a:t>Visión</a:t>
            </a:r>
            <a:br>
              <a:rPr lang="es-PY" b="1" i="0" dirty="0">
                <a:solidFill>
                  <a:srgbClr val="EF1D3E"/>
                </a:solidFill>
                <a:effectLst/>
                <a:latin typeface="Montserrat" panose="00000500000000000000" pitchFamily="2" charset="0"/>
              </a:rPr>
            </a:b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DD8E2-671F-3666-897F-B9A93084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622637" cy="3880773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s-ES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Ser líderes renombrados en el mercado nacional e internacional, en el desarrollo del sector de energías renovables, principalmente de Energía Solar, mediante soluciones alternativas adaptables a la realidad y estilo de vida del consumidor.</a:t>
            </a:r>
            <a:endParaRPr lang="es-PY" dirty="0"/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B49F3636-DB4D-D71A-E590-615DBAF4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89" y="5997683"/>
            <a:ext cx="2481845" cy="5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8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38AFAE0-D749-4DE5-B400-A84656D426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3B3F1A-AA56-427B-AE05-0A008659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70"/>
          <a:stretch/>
        </p:blipFill>
        <p:spPr>
          <a:xfrm>
            <a:off x="7728876" y="0"/>
            <a:ext cx="4784918" cy="686089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9FA6C74-8583-41EC-A39B-D6F65EA6E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" y="9331"/>
            <a:ext cx="12197145" cy="68608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632B34-5205-4D08-BFDA-A346165E74A0}"/>
              </a:ext>
            </a:extLst>
          </p:cNvPr>
          <p:cNvSpPr txBox="1"/>
          <p:nvPr/>
        </p:nvSpPr>
        <p:spPr>
          <a:xfrm>
            <a:off x="4507128" y="407395"/>
            <a:ext cx="6413500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0B0004020202020204" pitchFamily="34" charset="0"/>
                <a:cs typeface="Poppins SemiBold" panose="00000700000000000000" pitchFamily="2" charset="0"/>
              </a:rPr>
              <a:t>Cultura</a:t>
            </a:r>
            <a:endParaRPr kumimoji="0" lang="es-PY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 Display" panose="020B0004020202020204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cs typeface="Poppins" panose="00000500000000000000" pitchFamily="2" charset="0"/>
              </a:rPr>
              <a:t>Organizacional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E276879-E000-445E-8263-FE8640D3B2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40196" r="6863" b="40196"/>
          <a:stretch/>
        </p:blipFill>
        <p:spPr>
          <a:xfrm>
            <a:off x="127000" y="7315200"/>
            <a:ext cx="1442720" cy="32420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DC8231E-A158-4331-B783-5080540EAC13}"/>
              </a:ext>
            </a:extLst>
          </p:cNvPr>
          <p:cNvSpPr txBox="1"/>
          <p:nvPr/>
        </p:nvSpPr>
        <p:spPr>
          <a:xfrm>
            <a:off x="7198962" y="2732363"/>
            <a:ext cx="3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Promovemos el compañerismo y el trabajo en equipo.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65F5DC-4803-4FC3-9876-62C3D485AD0B}"/>
              </a:ext>
            </a:extLst>
          </p:cNvPr>
          <p:cNvSpPr txBox="1"/>
          <p:nvPr/>
        </p:nvSpPr>
        <p:spPr>
          <a:xfrm>
            <a:off x="6213016" y="3957918"/>
            <a:ext cx="370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Premiamos e incentivamos la creatividad, individual y grupal.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4AB9E8B-AF67-4EBB-A144-79811F9E3130}"/>
              </a:ext>
            </a:extLst>
          </p:cNvPr>
          <p:cNvSpPr txBox="1"/>
          <p:nvPr/>
        </p:nvSpPr>
        <p:spPr>
          <a:xfrm>
            <a:off x="5406457" y="5334266"/>
            <a:ext cx="41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Ofrecemos a nuestros clientes, proveedores un valor agregado.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DDE2AA-66CB-43F1-BF0F-B8FA7E3DD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36" y="64537"/>
            <a:ext cx="588645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F877194-ABC8-4CAC-A272-CF8879106832}"/>
              </a:ext>
            </a:extLst>
          </p:cNvPr>
          <p:cNvSpPr txBox="1"/>
          <p:nvPr/>
        </p:nvSpPr>
        <p:spPr>
          <a:xfrm rot="1160572">
            <a:off x="7169849" y="2095762"/>
            <a:ext cx="53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+</a:t>
            </a:r>
            <a:endParaRPr kumimoji="0" lang="es-PY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D1A7FBF-77DF-49D6-91B7-CF7C0B26FA07}"/>
              </a:ext>
            </a:extLst>
          </p:cNvPr>
          <p:cNvSpPr/>
          <p:nvPr/>
        </p:nvSpPr>
        <p:spPr>
          <a:xfrm>
            <a:off x="-674914" y="957943"/>
            <a:ext cx="511628" cy="511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196758-808F-4ABF-B09B-AC3B6674DFE7}"/>
              </a:ext>
            </a:extLst>
          </p:cNvPr>
          <p:cNvSpPr/>
          <p:nvPr/>
        </p:nvSpPr>
        <p:spPr>
          <a:xfrm>
            <a:off x="-674914" y="1537655"/>
            <a:ext cx="511628" cy="511628"/>
          </a:xfrm>
          <a:prstGeom prst="rect">
            <a:avLst/>
          </a:prstGeom>
          <a:solidFill>
            <a:srgbClr val="C4B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B6A361-BEE1-4B72-BE6B-5B8593923991}"/>
              </a:ext>
            </a:extLst>
          </p:cNvPr>
          <p:cNvSpPr/>
          <p:nvPr/>
        </p:nvSpPr>
        <p:spPr>
          <a:xfrm>
            <a:off x="-674914" y="2140725"/>
            <a:ext cx="511628" cy="511628"/>
          </a:xfrm>
          <a:prstGeom prst="rect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151807-FDF8-465E-B13D-7DC35119BA4D}"/>
              </a:ext>
            </a:extLst>
          </p:cNvPr>
          <p:cNvSpPr txBox="1"/>
          <p:nvPr/>
        </p:nvSpPr>
        <p:spPr>
          <a:xfrm rot="1160572">
            <a:off x="6217556" y="3325813"/>
            <a:ext cx="53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+</a:t>
            </a:r>
            <a:endParaRPr kumimoji="0" lang="es-PY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14B9440-43BD-4471-9ACB-71A75E3305E3}"/>
              </a:ext>
            </a:extLst>
          </p:cNvPr>
          <p:cNvSpPr txBox="1"/>
          <p:nvPr/>
        </p:nvSpPr>
        <p:spPr>
          <a:xfrm rot="1160572">
            <a:off x="5498531" y="4715342"/>
            <a:ext cx="53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+</a:t>
            </a:r>
            <a:endParaRPr kumimoji="0" lang="es-PY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9C4AE869-D993-4352-B6DE-37EC2A8FB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37" y="9525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632B34-5205-4D08-BFDA-A346165E74A0}"/>
              </a:ext>
            </a:extLst>
          </p:cNvPr>
          <p:cNvSpPr txBox="1"/>
          <p:nvPr/>
        </p:nvSpPr>
        <p:spPr>
          <a:xfrm>
            <a:off x="3632089" y="573609"/>
            <a:ext cx="4927823" cy="9264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s-PY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Poppins" panose="00000500000000000000" pitchFamily="2" charset="0"/>
              </a:rPr>
              <a:t>Nuestros </a:t>
            </a:r>
            <a:r>
              <a:rPr lang="es-PY" sz="4800" b="1" dirty="0">
                <a:solidFill>
                  <a:srgbClr val="FF000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Valores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E276879-E000-445E-8263-FE8640D3B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40196" r="6863" b="40196"/>
          <a:stretch/>
        </p:blipFill>
        <p:spPr>
          <a:xfrm>
            <a:off x="127000" y="7315200"/>
            <a:ext cx="1442720" cy="32420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8CC3260-8925-426D-A311-2BB3C6484517}"/>
              </a:ext>
            </a:extLst>
          </p:cNvPr>
          <p:cNvSpPr/>
          <p:nvPr/>
        </p:nvSpPr>
        <p:spPr>
          <a:xfrm>
            <a:off x="-674914" y="957943"/>
            <a:ext cx="511628" cy="511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0000"/>
              </a:highligh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329664A-81DE-43A6-B74D-7C6F3B20C7A6}"/>
              </a:ext>
            </a:extLst>
          </p:cNvPr>
          <p:cNvSpPr/>
          <p:nvPr/>
        </p:nvSpPr>
        <p:spPr>
          <a:xfrm>
            <a:off x="-674914" y="1537655"/>
            <a:ext cx="511628" cy="511628"/>
          </a:xfrm>
          <a:prstGeom prst="rect">
            <a:avLst/>
          </a:prstGeom>
          <a:solidFill>
            <a:srgbClr val="C4B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33773A9-9D39-41EA-ADB0-36C1704215EA}"/>
              </a:ext>
            </a:extLst>
          </p:cNvPr>
          <p:cNvSpPr/>
          <p:nvPr/>
        </p:nvSpPr>
        <p:spPr>
          <a:xfrm>
            <a:off x="-674914" y="2140725"/>
            <a:ext cx="511628" cy="511628"/>
          </a:xfrm>
          <a:prstGeom prst="rect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FD84F55-61B1-4F41-A7D2-1F40FDE89FC3}"/>
              </a:ext>
            </a:extLst>
          </p:cNvPr>
          <p:cNvSpPr/>
          <p:nvPr/>
        </p:nvSpPr>
        <p:spPr>
          <a:xfrm>
            <a:off x="562988" y="2981512"/>
            <a:ext cx="2444615" cy="2444615"/>
          </a:xfrm>
          <a:prstGeom prst="ellipse">
            <a:avLst/>
          </a:prstGeom>
          <a:solidFill>
            <a:schemeClr val="bg1"/>
          </a:solidFill>
          <a:ln w="16827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6FDECFB-8B31-4BFC-AA2E-BE6249202FA0}"/>
              </a:ext>
            </a:extLst>
          </p:cNvPr>
          <p:cNvSpPr/>
          <p:nvPr/>
        </p:nvSpPr>
        <p:spPr>
          <a:xfrm>
            <a:off x="6283630" y="2981512"/>
            <a:ext cx="2444615" cy="2444615"/>
          </a:xfrm>
          <a:prstGeom prst="ellipse">
            <a:avLst/>
          </a:prstGeom>
          <a:solidFill>
            <a:schemeClr val="bg1"/>
          </a:solidFill>
          <a:ln w="16827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EB7402A-6CC8-4CC8-A59A-508FD8A711F5}"/>
              </a:ext>
            </a:extLst>
          </p:cNvPr>
          <p:cNvSpPr/>
          <p:nvPr/>
        </p:nvSpPr>
        <p:spPr>
          <a:xfrm>
            <a:off x="9143951" y="2981512"/>
            <a:ext cx="2444615" cy="2444615"/>
          </a:xfrm>
          <a:prstGeom prst="ellipse">
            <a:avLst/>
          </a:prstGeom>
          <a:solidFill>
            <a:schemeClr val="bg1"/>
          </a:solidFill>
          <a:ln w="16827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Flecha: pentágono 31">
            <a:extLst>
              <a:ext uri="{FF2B5EF4-FFF2-40B4-BE49-F238E27FC236}">
                <a16:creationId xmlns:a16="http://schemas.microsoft.com/office/drawing/2014/main" id="{3E6E9440-2E16-47F0-9D43-0FB97F075F16}"/>
              </a:ext>
            </a:extLst>
          </p:cNvPr>
          <p:cNvSpPr/>
          <p:nvPr/>
        </p:nvSpPr>
        <p:spPr>
          <a:xfrm>
            <a:off x="8704264" y="3708225"/>
            <a:ext cx="763200" cy="1012371"/>
          </a:xfrm>
          <a:prstGeom prst="homePlate">
            <a:avLst>
              <a:gd name="adj" fmla="val 34946"/>
            </a:avLst>
          </a:prstGeom>
          <a:solidFill>
            <a:srgbClr val="CCCC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DC8231E-A158-4331-B783-5080540EAC13}"/>
              </a:ext>
            </a:extLst>
          </p:cNvPr>
          <p:cNvSpPr txBox="1"/>
          <p:nvPr/>
        </p:nvSpPr>
        <p:spPr>
          <a:xfrm>
            <a:off x="859641" y="4742204"/>
            <a:ext cx="17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msiPro-Light" panose="020B0A06020201010104" pitchFamily="34" charset="0"/>
                <a:cs typeface="Poppins" panose="00000500000000000000" pitchFamily="2" charset="0"/>
              </a:rPr>
              <a:t>HONESTIDAD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E82FAC4-CB56-4477-948E-AB427CF6FF7F}"/>
              </a:ext>
            </a:extLst>
          </p:cNvPr>
          <p:cNvSpPr/>
          <p:nvPr/>
        </p:nvSpPr>
        <p:spPr>
          <a:xfrm>
            <a:off x="3423309" y="2981512"/>
            <a:ext cx="2444615" cy="2444615"/>
          </a:xfrm>
          <a:prstGeom prst="ellipse">
            <a:avLst/>
          </a:prstGeom>
          <a:solidFill>
            <a:schemeClr val="bg1"/>
          </a:solidFill>
          <a:ln w="16827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8AFBDA20-10A4-4205-A33D-B93B9455D21D}"/>
              </a:ext>
            </a:extLst>
          </p:cNvPr>
          <p:cNvSpPr/>
          <p:nvPr/>
        </p:nvSpPr>
        <p:spPr>
          <a:xfrm>
            <a:off x="2940568" y="3708225"/>
            <a:ext cx="764217" cy="1012371"/>
          </a:xfrm>
          <a:prstGeom prst="homePlate">
            <a:avLst>
              <a:gd name="adj" fmla="val 34946"/>
            </a:avLst>
          </a:prstGeom>
          <a:solidFill>
            <a:srgbClr val="CCCC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: pentágono 30">
            <a:extLst>
              <a:ext uri="{FF2B5EF4-FFF2-40B4-BE49-F238E27FC236}">
                <a16:creationId xmlns:a16="http://schemas.microsoft.com/office/drawing/2014/main" id="{6BAE764F-1BF7-4047-9D7A-81CC62B70031}"/>
              </a:ext>
            </a:extLst>
          </p:cNvPr>
          <p:cNvSpPr/>
          <p:nvPr/>
        </p:nvSpPr>
        <p:spPr>
          <a:xfrm>
            <a:off x="5831054" y="3708225"/>
            <a:ext cx="763200" cy="1012371"/>
          </a:xfrm>
          <a:prstGeom prst="homePlate">
            <a:avLst>
              <a:gd name="adj" fmla="val 34946"/>
            </a:avLst>
          </a:prstGeom>
          <a:solidFill>
            <a:srgbClr val="CCCC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A2C6D76-D151-467A-A05A-5FAC562EF8BB}"/>
              </a:ext>
            </a:extLst>
          </p:cNvPr>
          <p:cNvSpPr txBox="1"/>
          <p:nvPr/>
        </p:nvSpPr>
        <p:spPr>
          <a:xfrm>
            <a:off x="3803573" y="4674468"/>
            <a:ext cx="17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msiPro-Light" panose="020B0A06020201010104" pitchFamily="34" charset="0"/>
                <a:cs typeface="Poppins" panose="00000500000000000000" pitchFamily="2" charset="0"/>
              </a:rPr>
              <a:t>PUNTUALIDAD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BEDBD62-C6BD-4ECB-926E-1D9439118664}"/>
              </a:ext>
            </a:extLst>
          </p:cNvPr>
          <p:cNvSpPr txBox="1"/>
          <p:nvPr/>
        </p:nvSpPr>
        <p:spPr>
          <a:xfrm>
            <a:off x="9581704" y="4767605"/>
            <a:ext cx="17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msiPro-Light" panose="020B0A06020201010104" pitchFamily="34" charset="0"/>
                <a:cs typeface="Poppins" panose="00000500000000000000" pitchFamily="2" charset="0"/>
              </a:rPr>
              <a:t>HUMILDAD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83FC39-EFCE-419F-9B82-1343129F3D01}"/>
              </a:ext>
            </a:extLst>
          </p:cNvPr>
          <p:cNvSpPr txBox="1"/>
          <p:nvPr/>
        </p:nvSpPr>
        <p:spPr>
          <a:xfrm>
            <a:off x="6626326" y="4417609"/>
            <a:ext cx="176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msiPro-Light" panose="020B0A06020201010104" pitchFamily="34" charset="0"/>
                <a:cs typeface="Poppins" panose="00000500000000000000" pitchFamily="2" charset="0"/>
              </a:rPr>
              <a:t>TRABAJO EN EQUIPO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35091A7-590E-4C19-89F7-8D59EADBE363}"/>
              </a:ext>
            </a:extLst>
          </p:cNvPr>
          <p:cNvSpPr/>
          <p:nvPr/>
        </p:nvSpPr>
        <p:spPr>
          <a:xfrm>
            <a:off x="730330" y="3023325"/>
            <a:ext cx="2027377" cy="1928093"/>
          </a:xfrm>
          <a:prstGeom prst="rect">
            <a:avLst/>
          </a:prstGeom>
          <a:blipFill dpi="0" rotWithShape="1">
            <a:blip r:embed="rId4">
              <a:alphaModFix amt="67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r="-2771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72A6F29-CA4D-4C39-B05A-5699A4CD8F0B}"/>
              </a:ext>
            </a:extLst>
          </p:cNvPr>
          <p:cNvSpPr/>
          <p:nvPr/>
        </p:nvSpPr>
        <p:spPr>
          <a:xfrm>
            <a:off x="3674262" y="3014858"/>
            <a:ext cx="2027377" cy="1928093"/>
          </a:xfrm>
          <a:prstGeom prst="rect">
            <a:avLst/>
          </a:prstGeom>
          <a:blipFill dpi="0" rotWithShape="1">
            <a:blip r:embed="rId4">
              <a:alphaModFix amt="67000"/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91045" t="760" r="-186101" b="-7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62C27EB-C76A-429A-A1D1-8DC1CE9DF3E6}"/>
              </a:ext>
            </a:extLst>
          </p:cNvPr>
          <p:cNvSpPr/>
          <p:nvPr/>
        </p:nvSpPr>
        <p:spPr>
          <a:xfrm>
            <a:off x="6466491" y="2894103"/>
            <a:ext cx="2027377" cy="1928093"/>
          </a:xfrm>
          <a:prstGeom prst="rect">
            <a:avLst/>
          </a:prstGeom>
          <a:blipFill dpi="0" rotWithShape="1">
            <a:blip r:embed="rId4">
              <a:alphaModFix amt="67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71995" t="-8669" r="-5151" b="86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BAD59D8-6357-4BBB-8F0A-CDA904F8FAA4}"/>
              </a:ext>
            </a:extLst>
          </p:cNvPr>
          <p:cNvSpPr/>
          <p:nvPr/>
        </p:nvSpPr>
        <p:spPr>
          <a:xfrm>
            <a:off x="9452393" y="3074127"/>
            <a:ext cx="2027377" cy="1928093"/>
          </a:xfrm>
          <a:prstGeom prst="rect">
            <a:avLst/>
          </a:prstGeom>
          <a:blipFill dpi="0" rotWithShape="1">
            <a:blip r:embed="rId4">
              <a:alphaModFix amt="67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82107" t="-2594" r="-95039" b="25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04F0C96-0B50-4786-81CD-4F8039C22B43}"/>
              </a:ext>
            </a:extLst>
          </p:cNvPr>
          <p:cNvSpPr/>
          <p:nvPr/>
        </p:nvSpPr>
        <p:spPr>
          <a:xfrm rot="1787123">
            <a:off x="511979" y="761237"/>
            <a:ext cx="256754" cy="134127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52266557-0DA7-451B-986A-45A723444841}"/>
              </a:ext>
            </a:extLst>
          </p:cNvPr>
          <p:cNvSpPr/>
          <p:nvPr/>
        </p:nvSpPr>
        <p:spPr>
          <a:xfrm rot="1787123">
            <a:off x="287972" y="450132"/>
            <a:ext cx="219126" cy="1217689"/>
          </a:xfrm>
          <a:prstGeom prst="roundRect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4C655B9-A30C-4818-9158-770CBE0631DE}"/>
              </a:ext>
            </a:extLst>
          </p:cNvPr>
          <p:cNvSpPr/>
          <p:nvPr/>
        </p:nvSpPr>
        <p:spPr>
          <a:xfrm rot="1787123">
            <a:off x="11666639" y="5471427"/>
            <a:ext cx="256754" cy="134127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08341EE8-5A85-46E7-95AD-5F2344C28094}"/>
              </a:ext>
            </a:extLst>
          </p:cNvPr>
          <p:cNvSpPr/>
          <p:nvPr/>
        </p:nvSpPr>
        <p:spPr>
          <a:xfrm rot="1787123">
            <a:off x="11398390" y="5228076"/>
            <a:ext cx="219126" cy="1217689"/>
          </a:xfrm>
          <a:prstGeom prst="roundRect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17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A6DA9488-DA8F-C8D5-5FA9-82555561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615" cy="68579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6CEB39-64AD-514F-0446-098DE2278E94}"/>
              </a:ext>
            </a:extLst>
          </p:cNvPr>
          <p:cNvSpPr txBox="1"/>
          <p:nvPr/>
        </p:nvSpPr>
        <p:spPr>
          <a:xfrm>
            <a:off x="2164701" y="942392"/>
            <a:ext cx="8789437" cy="19836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4800" b="1" dirty="0">
                <a:latin typeface="Aptos Display (Títulos)"/>
              </a:rPr>
              <a:t>¿Qué es la Seguridad y Salud </a:t>
            </a:r>
            <a:r>
              <a:rPr lang="es-MX" sz="4800" b="1" dirty="0">
                <a:solidFill>
                  <a:srgbClr val="FF0000"/>
                </a:solidFill>
                <a:latin typeface="Aptos Display (Títulos)"/>
              </a:rPr>
              <a:t>Ocupacional (SSO)?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869DBD-B236-338E-27A5-26B4C9D1396C}"/>
              </a:ext>
            </a:extLst>
          </p:cNvPr>
          <p:cNvSpPr txBox="1"/>
          <p:nvPr/>
        </p:nvSpPr>
        <p:spPr>
          <a:xfrm>
            <a:off x="1868557" y="1934188"/>
            <a:ext cx="8158741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s-MX" sz="1800" dirty="0"/>
          </a:p>
          <a:p>
            <a:pPr marL="0" indent="0" algn="ctr">
              <a:lnSpc>
                <a:spcPct val="150000"/>
              </a:lnSpc>
              <a:buNone/>
            </a:pPr>
            <a:endParaRPr lang="es-MX" dirty="0"/>
          </a:p>
          <a:p>
            <a:pPr marL="0" indent="0" algn="ctr">
              <a:lnSpc>
                <a:spcPct val="150000"/>
              </a:lnSpc>
              <a:buNone/>
            </a:pPr>
            <a:endParaRPr lang="es-MX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s-MX" sz="1800" dirty="0"/>
              <a:t>"La Seguridad y Salud Ocupacional es una disciplina que busca promover y mantener el bienestar físico, mental y social de los trabajadores en todas las profesiones.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1800" dirty="0"/>
              <a:t>El objetivo es prevenir accidentes y enfermedades laborales a través de la eliminación de condiciones y prácticas peligrosas en el ambiente laboral."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9B10BC-4749-7DBF-44E8-D156ED891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87" y="0"/>
            <a:ext cx="1674555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B355A8-F89C-95DF-D1AD-F569B6EF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6336" y="0"/>
            <a:ext cx="157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5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Dibujo de ingeniería&#10;&#10;Descripción generada automáticamente">
            <a:extLst>
              <a:ext uri="{FF2B5EF4-FFF2-40B4-BE49-F238E27FC236}">
                <a16:creationId xmlns:a16="http://schemas.microsoft.com/office/drawing/2014/main" id="{29DF7419-1019-EBB2-E0F9-C0A74D299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9915" r="15257" b="6113"/>
          <a:stretch/>
        </p:blipFill>
        <p:spPr>
          <a:xfrm>
            <a:off x="314325" y="1006781"/>
            <a:ext cx="4040255" cy="38763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3CB234-6E95-A850-4C11-98076DF3DCEA}"/>
              </a:ext>
            </a:extLst>
          </p:cNvPr>
          <p:cNvSpPr txBox="1"/>
          <p:nvPr/>
        </p:nvSpPr>
        <p:spPr>
          <a:xfrm>
            <a:off x="3867150" y="-8467"/>
            <a:ext cx="7804181" cy="1558173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kumimoji="0" lang="en-US" sz="4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 Display" panose="020B0004020202020204" pitchFamily="34" charset="0"/>
                <a:ea typeface="+mj-ea"/>
                <a:cs typeface="+mj-cs"/>
              </a:rPr>
              <a:t>Tipos de Riesgos </a:t>
            </a:r>
            <a:r>
              <a:rPr kumimoji="0" lang="en-US" sz="4800" b="1" i="0" u="none" strike="noStrike" cap="none" spc="0" normalizeH="0" baseline="0" noProof="0" dirty="0"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 Display" panose="020B0004020202020204" pitchFamily="34" charset="0"/>
                <a:ea typeface="+mj-ea"/>
                <a:cs typeface="+mj-cs"/>
              </a:rPr>
              <a:t>en Oficinas</a:t>
            </a:r>
            <a:endParaRPr lang="en-US" sz="4800" dirty="0">
              <a:latin typeface="Aptos Display" panose="020B00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56B2E4B-C030-00F2-0314-728955CD1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460652"/>
              </p:ext>
            </p:extLst>
          </p:nvPr>
        </p:nvGraphicFramePr>
        <p:xfrm>
          <a:off x="3752850" y="1287624"/>
          <a:ext cx="8208995" cy="545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9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4EC83C-AA63-45D6-BECF-5A878DF01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" y="0"/>
            <a:ext cx="12192000" cy="6858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80FDE62-6DA1-4DF9-A795-B6ED7C8CE74E}"/>
              </a:ext>
            </a:extLst>
          </p:cNvPr>
          <p:cNvSpPr txBox="1"/>
          <p:nvPr/>
        </p:nvSpPr>
        <p:spPr>
          <a:xfrm>
            <a:off x="6655596" y="4399250"/>
            <a:ext cx="350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Puestos de trabajos y salario acorde a la ley.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89C5FCF-67D7-4D35-B4F7-13114D2A767E}"/>
              </a:ext>
            </a:extLst>
          </p:cNvPr>
          <p:cNvGrpSpPr/>
          <p:nvPr/>
        </p:nvGrpSpPr>
        <p:grpSpPr>
          <a:xfrm>
            <a:off x="9940331" y="5325738"/>
            <a:ext cx="1683938" cy="1321371"/>
            <a:chOff x="8356534" y="5364873"/>
            <a:chExt cx="1683938" cy="132137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1961835-AF3F-48AD-B11E-06777C436989}"/>
                </a:ext>
              </a:extLst>
            </p:cNvPr>
            <p:cNvGrpSpPr/>
            <p:nvPr/>
          </p:nvGrpSpPr>
          <p:grpSpPr>
            <a:xfrm>
              <a:off x="9449922" y="5892982"/>
              <a:ext cx="590550" cy="590550"/>
              <a:chOff x="5342299" y="514350"/>
              <a:chExt cx="742950" cy="742950"/>
            </a:xfrm>
          </p:grpSpPr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2175013C-A68F-4A58-B00A-BDE9F3DC533F}"/>
                  </a:ext>
                </a:extLst>
              </p:cNvPr>
              <p:cNvSpPr/>
              <p:nvPr/>
            </p:nvSpPr>
            <p:spPr>
              <a:xfrm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3624E013-D045-4E1D-8C9E-52D08D345A60}"/>
                  </a:ext>
                </a:extLst>
              </p:cNvPr>
              <p:cNvSpPr/>
              <p:nvPr/>
            </p:nvSpPr>
            <p:spPr>
              <a:xfrm rot="5400000">
                <a:off x="5577697" y="513853"/>
                <a:ext cx="272153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5EE7CB13-1BF9-4B1A-82D6-113AD6F0810F}"/>
                </a:ext>
              </a:extLst>
            </p:cNvPr>
            <p:cNvGrpSpPr/>
            <p:nvPr/>
          </p:nvGrpSpPr>
          <p:grpSpPr>
            <a:xfrm>
              <a:off x="8763000" y="5364873"/>
              <a:ext cx="791164" cy="791164"/>
              <a:chOff x="5342299" y="514350"/>
              <a:chExt cx="742950" cy="742950"/>
            </a:xfrm>
          </p:grpSpPr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4D0A5F23-3564-440B-A6BE-2AB82543D3D4}"/>
                  </a:ext>
                </a:extLst>
              </p:cNvPr>
              <p:cNvSpPr/>
              <p:nvPr/>
            </p:nvSpPr>
            <p:spPr>
              <a:xfrm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86CF971A-C6BF-4EA9-A192-2CEFE5D5B17D}"/>
                  </a:ext>
                </a:extLst>
              </p:cNvPr>
              <p:cNvSpPr/>
              <p:nvPr/>
            </p:nvSpPr>
            <p:spPr>
              <a:xfrm rot="5400000"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FEC873CD-CD74-4F3D-B8B0-0F33A31F257E}"/>
                </a:ext>
              </a:extLst>
            </p:cNvPr>
            <p:cNvGrpSpPr/>
            <p:nvPr/>
          </p:nvGrpSpPr>
          <p:grpSpPr>
            <a:xfrm>
              <a:off x="8356534" y="6029633"/>
              <a:ext cx="656611" cy="656611"/>
              <a:chOff x="5342299" y="514350"/>
              <a:chExt cx="742950" cy="742950"/>
            </a:xfrm>
          </p:grpSpPr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F643BE84-CAD2-48A6-AE91-A08B1B02684A}"/>
                  </a:ext>
                </a:extLst>
              </p:cNvPr>
              <p:cNvSpPr/>
              <p:nvPr/>
            </p:nvSpPr>
            <p:spPr>
              <a:xfrm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8094A009-4CDF-4575-9097-6512B829E652}"/>
                  </a:ext>
                </a:extLst>
              </p:cNvPr>
              <p:cNvSpPr/>
              <p:nvPr/>
            </p:nvSpPr>
            <p:spPr>
              <a:xfrm rot="5400000"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7A0B3F1-D06D-4B14-80D9-AD20EB28A593}"/>
              </a:ext>
            </a:extLst>
          </p:cNvPr>
          <p:cNvGrpSpPr/>
          <p:nvPr/>
        </p:nvGrpSpPr>
        <p:grpSpPr>
          <a:xfrm>
            <a:off x="538025" y="1660230"/>
            <a:ext cx="1683938" cy="1321371"/>
            <a:chOff x="1754389" y="352305"/>
            <a:chExt cx="1683938" cy="132137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5A28EB65-B93D-4B25-9AC2-2E05CDB799B6}"/>
                </a:ext>
              </a:extLst>
            </p:cNvPr>
            <p:cNvGrpSpPr/>
            <p:nvPr/>
          </p:nvGrpSpPr>
          <p:grpSpPr>
            <a:xfrm>
              <a:off x="2847777" y="880414"/>
              <a:ext cx="590550" cy="590550"/>
              <a:chOff x="5342299" y="514350"/>
              <a:chExt cx="742950" cy="742950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384DE25A-4693-4C14-B1D9-537D7B36E87B}"/>
                  </a:ext>
                </a:extLst>
              </p:cNvPr>
              <p:cNvSpPr/>
              <p:nvPr/>
            </p:nvSpPr>
            <p:spPr>
              <a:xfrm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B8D7FEF8-7E0D-4F98-89DE-9F431574B85A}"/>
                  </a:ext>
                </a:extLst>
              </p:cNvPr>
              <p:cNvSpPr/>
              <p:nvPr/>
            </p:nvSpPr>
            <p:spPr>
              <a:xfrm rot="5400000"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DB6E9FA2-531B-4538-99FC-010192A90556}"/>
                </a:ext>
              </a:extLst>
            </p:cNvPr>
            <p:cNvGrpSpPr/>
            <p:nvPr/>
          </p:nvGrpSpPr>
          <p:grpSpPr>
            <a:xfrm>
              <a:off x="2160855" y="352305"/>
              <a:ext cx="791164" cy="791164"/>
              <a:chOff x="5342299" y="514350"/>
              <a:chExt cx="742950" cy="742950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DA0D77B7-9436-43A8-B32E-780CC89F4252}"/>
                  </a:ext>
                </a:extLst>
              </p:cNvPr>
              <p:cNvSpPr/>
              <p:nvPr/>
            </p:nvSpPr>
            <p:spPr>
              <a:xfrm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54C966B5-C7B9-481C-AB83-5B729D44A196}"/>
                  </a:ext>
                </a:extLst>
              </p:cNvPr>
              <p:cNvSpPr/>
              <p:nvPr/>
            </p:nvSpPr>
            <p:spPr>
              <a:xfrm rot="5400000"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A3636C31-C908-4318-BACE-EBEBBBFC3569}"/>
                </a:ext>
              </a:extLst>
            </p:cNvPr>
            <p:cNvGrpSpPr/>
            <p:nvPr/>
          </p:nvGrpSpPr>
          <p:grpSpPr>
            <a:xfrm>
              <a:off x="1754389" y="1017065"/>
              <a:ext cx="656611" cy="656611"/>
              <a:chOff x="5342299" y="514350"/>
              <a:chExt cx="742950" cy="742950"/>
            </a:xfrm>
          </p:grpSpPr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0A94415D-69A5-4C26-88C4-C44ABE5BC769}"/>
                  </a:ext>
                </a:extLst>
              </p:cNvPr>
              <p:cNvSpPr/>
              <p:nvPr/>
            </p:nvSpPr>
            <p:spPr>
              <a:xfrm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1DA77F2B-E2B1-4692-AAC6-5FDCE93926C5}"/>
                  </a:ext>
                </a:extLst>
              </p:cNvPr>
              <p:cNvSpPr/>
              <p:nvPr/>
            </p:nvSpPr>
            <p:spPr>
              <a:xfrm rot="5400000">
                <a:off x="5577200" y="514350"/>
                <a:ext cx="273148" cy="742950"/>
              </a:xfrm>
              <a:prstGeom prst="rect">
                <a:avLst/>
              </a:prstGeom>
              <a:solidFill>
                <a:srgbClr val="EBE6E1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6148D8-E675-4427-BC4A-BAF87D6600C9}"/>
              </a:ext>
            </a:extLst>
          </p:cNvPr>
          <p:cNvSpPr txBox="1"/>
          <p:nvPr/>
        </p:nvSpPr>
        <p:spPr>
          <a:xfrm>
            <a:off x="6668776" y="5482668"/>
            <a:ext cx="301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Oportunidad de crecimiento profesional.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2941860-6CD0-4C08-991A-DD93A6019465}"/>
              </a:ext>
            </a:extLst>
          </p:cNvPr>
          <p:cNvSpPr txBox="1"/>
          <p:nvPr/>
        </p:nvSpPr>
        <p:spPr>
          <a:xfrm>
            <a:off x="6696127" y="3430222"/>
            <a:ext cx="24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Capacitaciones.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D4A956E-6801-4206-A6F4-7C6A80BBF465}"/>
              </a:ext>
            </a:extLst>
          </p:cNvPr>
          <p:cNvSpPr txBox="1"/>
          <p:nvPr/>
        </p:nvSpPr>
        <p:spPr>
          <a:xfrm>
            <a:off x="6655596" y="2273351"/>
            <a:ext cx="379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siPro-Light" panose="020B0A06020201010104" pitchFamily="34" charset="0"/>
                <a:ea typeface="+mn-ea"/>
                <a:cs typeface="Poppins" panose="00000500000000000000" pitchFamily="2" charset="0"/>
              </a:rPr>
              <a:t>Seguro médico, convenio con universidades, farmacias, etc.</a:t>
            </a: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7AB90F90-52E2-4E83-8B89-0DEF54BBD1BE}"/>
              </a:ext>
            </a:extLst>
          </p:cNvPr>
          <p:cNvSpPr/>
          <p:nvPr/>
        </p:nvSpPr>
        <p:spPr>
          <a:xfrm>
            <a:off x="5804345" y="2199326"/>
            <a:ext cx="723900" cy="723900"/>
          </a:xfrm>
          <a:prstGeom prst="ellipse">
            <a:avLst/>
          </a:prstGeom>
          <a:solidFill>
            <a:srgbClr val="FFFFFF"/>
          </a:solidFill>
          <a:ln>
            <a:solidFill>
              <a:srgbClr val="EBE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CED692A4-3A77-49E3-96CF-AFC56EABDCD3}"/>
              </a:ext>
            </a:extLst>
          </p:cNvPr>
          <p:cNvSpPr/>
          <p:nvPr/>
        </p:nvSpPr>
        <p:spPr>
          <a:xfrm>
            <a:off x="5804345" y="3249987"/>
            <a:ext cx="723900" cy="723900"/>
          </a:xfrm>
          <a:prstGeom prst="ellipse">
            <a:avLst/>
          </a:prstGeom>
          <a:solidFill>
            <a:srgbClr val="FFFFFF"/>
          </a:solidFill>
          <a:ln>
            <a:solidFill>
              <a:srgbClr val="EBE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2DB23295-CDAC-4317-994F-D107C5BB311C}"/>
              </a:ext>
            </a:extLst>
          </p:cNvPr>
          <p:cNvSpPr/>
          <p:nvPr/>
        </p:nvSpPr>
        <p:spPr>
          <a:xfrm>
            <a:off x="5804345" y="4303658"/>
            <a:ext cx="723900" cy="723900"/>
          </a:xfrm>
          <a:prstGeom prst="ellipse">
            <a:avLst/>
          </a:prstGeom>
          <a:solidFill>
            <a:srgbClr val="FFFFFF"/>
          </a:solidFill>
          <a:ln>
            <a:solidFill>
              <a:srgbClr val="EBE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3FC2DB10-9B4C-4475-A962-603089BB3A21}"/>
              </a:ext>
            </a:extLst>
          </p:cNvPr>
          <p:cNvSpPr/>
          <p:nvPr/>
        </p:nvSpPr>
        <p:spPr>
          <a:xfrm>
            <a:off x="5804345" y="5357524"/>
            <a:ext cx="723900" cy="723900"/>
          </a:xfrm>
          <a:prstGeom prst="ellipse">
            <a:avLst/>
          </a:prstGeom>
          <a:solidFill>
            <a:srgbClr val="FFFFFF"/>
          </a:solidFill>
          <a:ln>
            <a:solidFill>
              <a:srgbClr val="EBE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0803B416-6017-44EF-A278-E7EAE0C66D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01" y="3244746"/>
            <a:ext cx="720000" cy="720000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17AC9A84-6006-4B6D-B4C8-AC45931839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03" y="5361424"/>
            <a:ext cx="720000" cy="720000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67ABD4A-CEAB-4C60-9F50-AF6348892F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03" y="2208467"/>
            <a:ext cx="720000" cy="720000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1209B395-AF0E-46C7-9A0A-8D8A24C8CAD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8" y="4312682"/>
            <a:ext cx="646332" cy="6463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A418F1-4E53-77C5-E016-59A7312FA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1"/>
            <a:ext cx="12250065" cy="689066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36E199A-117F-93B9-ECC9-00447ACFBDB9}"/>
              </a:ext>
            </a:extLst>
          </p:cNvPr>
          <p:cNvSpPr/>
          <p:nvPr/>
        </p:nvSpPr>
        <p:spPr>
          <a:xfrm rot="1787123">
            <a:off x="502483" y="356902"/>
            <a:ext cx="219126" cy="1217689"/>
          </a:xfrm>
          <a:prstGeom prst="roundRect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99789D5-AF19-A6B3-1F56-760900281AE2}"/>
              </a:ext>
            </a:extLst>
          </p:cNvPr>
          <p:cNvSpPr/>
          <p:nvPr/>
        </p:nvSpPr>
        <p:spPr>
          <a:xfrm rot="1787123">
            <a:off x="881204" y="563150"/>
            <a:ext cx="256754" cy="134127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092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9D8CD"/>
      </a:accent1>
      <a:accent2>
        <a:srgbClr val="E99C93"/>
      </a:accent2>
      <a:accent3>
        <a:srgbClr val="D34817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525</Words>
  <Application>Microsoft Office PowerPoint</Application>
  <PresentationFormat>Panorámica</PresentationFormat>
  <Paragraphs>64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8" baseType="lpstr">
      <vt:lpstr>AmsiPro-SemiBold</vt:lpstr>
      <vt:lpstr>Calibri</vt:lpstr>
      <vt:lpstr>AmsiPro-Light</vt:lpstr>
      <vt:lpstr>AmsiProNarw-SemiBold</vt:lpstr>
      <vt:lpstr>Poppins</vt:lpstr>
      <vt:lpstr>Calibri Light</vt:lpstr>
      <vt:lpstr>Roboto</vt:lpstr>
      <vt:lpstr>Wingdings 3</vt:lpstr>
      <vt:lpstr>Aptos Display (Títulos)</vt:lpstr>
      <vt:lpstr>Poppins SemiBold</vt:lpstr>
      <vt:lpstr>Montserrat</vt:lpstr>
      <vt:lpstr>Arial</vt:lpstr>
      <vt:lpstr>Trebuchet MS</vt:lpstr>
      <vt:lpstr>Aptos Display</vt:lpstr>
      <vt:lpstr>Faceta</vt:lpstr>
      <vt:lpstr>Tema de Office</vt:lpstr>
      <vt:lpstr>Presentación de PowerPoint</vt:lpstr>
      <vt:lpstr>Presentación de PowerPoint</vt:lpstr>
      <vt:lpstr>Misión </vt:lpstr>
      <vt:lpstr>Visión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cevima.s.a.</dc:creator>
  <cp:lastModifiedBy>cevimarrhh65@gmail.com</cp:lastModifiedBy>
  <cp:revision>79</cp:revision>
  <dcterms:created xsi:type="dcterms:W3CDTF">2021-04-05T15:01:09Z</dcterms:created>
  <dcterms:modified xsi:type="dcterms:W3CDTF">2024-11-04T13:48:34Z</dcterms:modified>
</cp:coreProperties>
</file>